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62" r:id="rId2"/>
    <p:sldId id="257" r:id="rId3"/>
    <p:sldId id="290" r:id="rId4"/>
    <p:sldId id="280" r:id="rId5"/>
    <p:sldId id="279" r:id="rId6"/>
    <p:sldId id="289" r:id="rId7"/>
    <p:sldId id="281" r:id="rId8"/>
    <p:sldId id="282" r:id="rId9"/>
    <p:sldId id="286" r:id="rId10"/>
    <p:sldId id="288" r:id="rId11"/>
    <p:sldId id="284" r:id="rId12"/>
    <p:sldId id="287" r:id="rId13"/>
    <p:sldId id="283" r:id="rId14"/>
    <p:sldId id="291" r:id="rId15"/>
    <p:sldId id="285"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ikha Malhotra" initials="SM" lastIdx="1" clrIdx="0">
    <p:extLst>
      <p:ext uri="{19B8F6BF-5375-455C-9EA6-DF929625EA0E}">
        <p15:presenceInfo xmlns:p15="http://schemas.microsoft.com/office/powerpoint/2012/main" userId="0566806f4b98b3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F6631A-F057-8FD1-2011-B4544301A4AD}" v="14" dt="2023-06-15T16:09:24.437"/>
  </p1510:revLst>
</p1510:revInfo>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06" autoAdjust="0"/>
  </p:normalViewPr>
  <p:slideViewPr>
    <p:cSldViewPr snapToGrid="0">
      <p:cViewPr varScale="1">
        <p:scale>
          <a:sx n="68" d="100"/>
          <a:sy n="68" d="100"/>
        </p:scale>
        <p:origin x="616" y="56"/>
      </p:cViewPr>
      <p:guideLst>
        <p:guide pos="3840"/>
        <p:guide orient="horz" pos="2160"/>
      </p:guideLst>
    </p:cSldViewPr>
  </p:slideViewPr>
  <p:notesTextViewPr>
    <p:cViewPr>
      <p:scale>
        <a:sx n="1" d="1"/>
        <a:sy n="1" d="1"/>
      </p:scale>
      <p:origin x="0" y="0"/>
    </p:cViewPr>
  </p:notesTextViewPr>
  <p:notesViewPr>
    <p:cSldViewPr snapToGrid="0" showGuide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hotra, Shikha" userId="S::malhotras8@upmc.edu::f96795ff-383e-47eb-8423-1b411da05634" providerId="AD" clId="Web-{B4F6631A-F057-8FD1-2011-B4544301A4AD}"/>
    <pc:docChg chg="mod modSld sldOrd">
      <pc:chgData name="Malhotra, Shikha" userId="S::malhotras8@upmc.edu::f96795ff-383e-47eb-8423-1b411da05634" providerId="AD" clId="Web-{B4F6631A-F057-8FD1-2011-B4544301A4AD}" dt="2023-06-15T16:09:24.437" v="16"/>
      <pc:docMkLst>
        <pc:docMk/>
      </pc:docMkLst>
      <pc:sldChg chg="modSp">
        <pc:chgData name="Malhotra, Shikha" userId="S::malhotras8@upmc.edu::f96795ff-383e-47eb-8423-1b411da05634" providerId="AD" clId="Web-{B4F6631A-F057-8FD1-2011-B4544301A4AD}" dt="2023-06-15T16:08:14.620" v="15" actId="20577"/>
        <pc:sldMkLst>
          <pc:docMk/>
          <pc:sldMk cId="3034687750" sldId="262"/>
        </pc:sldMkLst>
        <pc:spChg chg="mod">
          <ac:chgData name="Malhotra, Shikha" userId="S::malhotras8@upmc.edu::f96795ff-383e-47eb-8423-1b411da05634" providerId="AD" clId="Web-{B4F6631A-F057-8FD1-2011-B4544301A4AD}" dt="2023-06-15T16:08:14.620" v="15" actId="20577"/>
          <ac:spMkLst>
            <pc:docMk/>
            <pc:sldMk cId="3034687750" sldId="262"/>
            <ac:spMk id="2" creationId="{00000000-0000-0000-0000-000000000000}"/>
          </ac:spMkLst>
        </pc:spChg>
      </pc:sldChg>
      <pc:sldChg chg="ord">
        <pc:chgData name="Malhotra, Shikha" userId="S::malhotras8@upmc.edu::f96795ff-383e-47eb-8423-1b411da05634" providerId="AD" clId="Web-{B4F6631A-F057-8FD1-2011-B4544301A4AD}" dt="2023-06-15T16:09:24.437" v="16"/>
        <pc:sldMkLst>
          <pc:docMk/>
          <pc:sldMk cId="3011013354" sldId="28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7EE942-7B44-4346-B138-7D698E6F4A6F}"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F3997F16-0D43-4354-8C1C-9744BEF24324}">
      <dgm:prSet/>
      <dgm:spPr/>
      <dgm:t>
        <a:bodyPr/>
        <a:lstStyle/>
        <a:p>
          <a:r>
            <a:rPr lang="en-US"/>
            <a:t>To or from work</a:t>
          </a:r>
        </a:p>
      </dgm:t>
    </dgm:pt>
    <dgm:pt modelId="{8277DFFE-6745-460D-B8C1-EE1219F66E31}" type="parTrans" cxnId="{D2CD6FB0-2DF4-4FF2-BE91-46F4D0804FFD}">
      <dgm:prSet/>
      <dgm:spPr/>
      <dgm:t>
        <a:bodyPr/>
        <a:lstStyle/>
        <a:p>
          <a:endParaRPr lang="en-US"/>
        </a:p>
      </dgm:t>
    </dgm:pt>
    <dgm:pt modelId="{68B6EDFE-72BA-4C85-807E-06D4D935C874}" type="sibTrans" cxnId="{D2CD6FB0-2DF4-4FF2-BE91-46F4D0804FFD}">
      <dgm:prSet/>
      <dgm:spPr/>
      <dgm:t>
        <a:bodyPr/>
        <a:lstStyle/>
        <a:p>
          <a:endParaRPr lang="en-US"/>
        </a:p>
      </dgm:t>
    </dgm:pt>
    <dgm:pt modelId="{1F34DDCC-5611-42CA-8E8E-85D206000704}">
      <dgm:prSet/>
      <dgm:spPr/>
      <dgm:t>
        <a:bodyPr/>
        <a:lstStyle/>
        <a:p>
          <a:r>
            <a:rPr lang="en-US"/>
            <a:t>Instead of that email you were about to send</a:t>
          </a:r>
        </a:p>
      </dgm:t>
    </dgm:pt>
    <dgm:pt modelId="{D6F867ED-AC53-44CA-BF2B-306479F712ED}" type="parTrans" cxnId="{B754F094-4561-462D-8BAE-5BF6D295A976}">
      <dgm:prSet/>
      <dgm:spPr/>
      <dgm:t>
        <a:bodyPr/>
        <a:lstStyle/>
        <a:p>
          <a:endParaRPr lang="en-US"/>
        </a:p>
      </dgm:t>
    </dgm:pt>
    <dgm:pt modelId="{FDCF7FF9-0AE3-48B7-9DE0-07F2DAFA6FE9}" type="sibTrans" cxnId="{B754F094-4561-462D-8BAE-5BF6D295A976}">
      <dgm:prSet/>
      <dgm:spPr/>
      <dgm:t>
        <a:bodyPr/>
        <a:lstStyle/>
        <a:p>
          <a:endParaRPr lang="en-US"/>
        </a:p>
      </dgm:t>
    </dgm:pt>
    <dgm:pt modelId="{21886E91-EAB5-4978-AF8A-DE135C3D4451}">
      <dgm:prSet/>
      <dgm:spPr/>
      <dgm:t>
        <a:bodyPr/>
        <a:lstStyle/>
        <a:p>
          <a:r>
            <a:rPr lang="en-US"/>
            <a:t>Instead of using the elevators (use the stairs)</a:t>
          </a:r>
        </a:p>
      </dgm:t>
    </dgm:pt>
    <dgm:pt modelId="{66F58774-1FA1-49CF-8A2F-B6264297B877}" type="parTrans" cxnId="{8B8BEC51-C168-4739-B1C3-8F89D243EF7C}">
      <dgm:prSet/>
      <dgm:spPr/>
      <dgm:t>
        <a:bodyPr/>
        <a:lstStyle/>
        <a:p>
          <a:endParaRPr lang="en-US"/>
        </a:p>
      </dgm:t>
    </dgm:pt>
    <dgm:pt modelId="{BECC5FC9-1750-4E18-BC42-E9E1CDCAD7F9}" type="sibTrans" cxnId="{8B8BEC51-C168-4739-B1C3-8F89D243EF7C}">
      <dgm:prSet/>
      <dgm:spPr/>
      <dgm:t>
        <a:bodyPr/>
        <a:lstStyle/>
        <a:p>
          <a:endParaRPr lang="en-US"/>
        </a:p>
      </dgm:t>
    </dgm:pt>
    <dgm:pt modelId="{06A5B248-6421-4B0E-B048-9E7A80456CCB}">
      <dgm:prSet/>
      <dgm:spPr/>
      <dgm:t>
        <a:bodyPr/>
        <a:lstStyle/>
        <a:p>
          <a:r>
            <a:rPr lang="en-US"/>
            <a:t>While reading a paper or textbook</a:t>
          </a:r>
        </a:p>
      </dgm:t>
    </dgm:pt>
    <dgm:pt modelId="{A4154E99-F504-42AA-84C8-4A943657A407}" type="parTrans" cxnId="{D4BC5B45-D600-46CA-89FD-869A91D75657}">
      <dgm:prSet/>
      <dgm:spPr/>
      <dgm:t>
        <a:bodyPr/>
        <a:lstStyle/>
        <a:p>
          <a:endParaRPr lang="en-US"/>
        </a:p>
      </dgm:t>
    </dgm:pt>
    <dgm:pt modelId="{9DB4F0E6-1001-49A8-A286-788A385E205F}" type="sibTrans" cxnId="{D4BC5B45-D600-46CA-89FD-869A91D75657}">
      <dgm:prSet/>
      <dgm:spPr/>
      <dgm:t>
        <a:bodyPr/>
        <a:lstStyle/>
        <a:p>
          <a:endParaRPr lang="en-US"/>
        </a:p>
      </dgm:t>
    </dgm:pt>
    <dgm:pt modelId="{0950D117-328D-41C8-BCF2-B7F043D03C90}">
      <dgm:prSet/>
      <dgm:spPr/>
      <dgm:t>
        <a:bodyPr/>
        <a:lstStyle/>
        <a:p>
          <a:r>
            <a:rPr lang="en-US"/>
            <a:t>While dictating cases</a:t>
          </a:r>
        </a:p>
      </dgm:t>
    </dgm:pt>
    <dgm:pt modelId="{6EBBC653-2C2C-4D44-9F6E-2EA13479D1ED}" type="parTrans" cxnId="{D05B1905-74BF-4573-A1AB-51FB4E07E824}">
      <dgm:prSet/>
      <dgm:spPr/>
      <dgm:t>
        <a:bodyPr/>
        <a:lstStyle/>
        <a:p>
          <a:endParaRPr lang="en-US"/>
        </a:p>
      </dgm:t>
    </dgm:pt>
    <dgm:pt modelId="{FE45C1C7-6311-45FF-93C9-63F2EA61A0DD}" type="sibTrans" cxnId="{D05B1905-74BF-4573-A1AB-51FB4E07E824}">
      <dgm:prSet/>
      <dgm:spPr/>
      <dgm:t>
        <a:bodyPr/>
        <a:lstStyle/>
        <a:p>
          <a:endParaRPr lang="en-US"/>
        </a:p>
      </dgm:t>
    </dgm:pt>
    <dgm:pt modelId="{78263AE7-A6B0-4FE6-97F1-411088AA25A1}">
      <dgm:prSet/>
      <dgm:spPr/>
      <dgm:t>
        <a:bodyPr/>
        <a:lstStyle/>
        <a:p>
          <a:r>
            <a:rPr lang="en-US"/>
            <a:t>While attending (some) meetings </a:t>
          </a:r>
        </a:p>
      </dgm:t>
    </dgm:pt>
    <dgm:pt modelId="{0EF872A8-0927-40BA-9E4C-48D7C814973D}" type="parTrans" cxnId="{DCE910D5-62AA-4977-8849-BFED853C14B5}">
      <dgm:prSet/>
      <dgm:spPr/>
      <dgm:t>
        <a:bodyPr/>
        <a:lstStyle/>
        <a:p>
          <a:endParaRPr lang="en-US"/>
        </a:p>
      </dgm:t>
    </dgm:pt>
    <dgm:pt modelId="{7CCF571E-192A-4813-BB40-E0BB4CA1F78F}" type="sibTrans" cxnId="{DCE910D5-62AA-4977-8849-BFED853C14B5}">
      <dgm:prSet/>
      <dgm:spPr/>
      <dgm:t>
        <a:bodyPr/>
        <a:lstStyle/>
        <a:p>
          <a:endParaRPr lang="en-US"/>
        </a:p>
      </dgm:t>
    </dgm:pt>
    <dgm:pt modelId="{4F0EE2E7-1E5F-464D-BE90-DAC55D00828D}">
      <dgm:prSet/>
      <dgm:spPr/>
      <dgm:t>
        <a:bodyPr/>
        <a:lstStyle/>
        <a:p>
          <a:r>
            <a:rPr lang="en-US"/>
            <a:t>While you wait for the Keurig to do its job</a:t>
          </a:r>
        </a:p>
      </dgm:t>
    </dgm:pt>
    <dgm:pt modelId="{FB65D0BB-09AA-495A-8BC4-5804592477A1}" type="parTrans" cxnId="{448AC69F-BADF-4F87-AF5B-E9523F92BE62}">
      <dgm:prSet/>
      <dgm:spPr/>
      <dgm:t>
        <a:bodyPr/>
        <a:lstStyle/>
        <a:p>
          <a:endParaRPr lang="en-US"/>
        </a:p>
      </dgm:t>
    </dgm:pt>
    <dgm:pt modelId="{4375C4FB-FA9A-449E-95E8-F2D59F1A95D4}" type="sibTrans" cxnId="{448AC69F-BADF-4F87-AF5B-E9523F92BE62}">
      <dgm:prSet/>
      <dgm:spPr/>
      <dgm:t>
        <a:bodyPr/>
        <a:lstStyle/>
        <a:p>
          <a:endParaRPr lang="en-US"/>
        </a:p>
      </dgm:t>
    </dgm:pt>
    <dgm:pt modelId="{7441AFA7-64AE-48A4-8454-CD6ED2AD269E}">
      <dgm:prSet/>
      <dgm:spPr/>
      <dgm:t>
        <a:bodyPr/>
        <a:lstStyle/>
        <a:p>
          <a:r>
            <a:rPr lang="en-US"/>
            <a:t>When you realize you are just chatting</a:t>
          </a:r>
        </a:p>
      </dgm:t>
    </dgm:pt>
    <dgm:pt modelId="{988C4A29-041E-464E-8BB6-C10A2A3621EF}" type="parTrans" cxnId="{5FAAF241-3822-4208-B2C5-0744778B8545}">
      <dgm:prSet/>
      <dgm:spPr/>
      <dgm:t>
        <a:bodyPr/>
        <a:lstStyle/>
        <a:p>
          <a:endParaRPr lang="en-US"/>
        </a:p>
      </dgm:t>
    </dgm:pt>
    <dgm:pt modelId="{80C5669C-3BB9-4A73-8052-16323F376ACB}" type="sibTrans" cxnId="{5FAAF241-3822-4208-B2C5-0744778B8545}">
      <dgm:prSet/>
      <dgm:spPr/>
      <dgm:t>
        <a:bodyPr/>
        <a:lstStyle/>
        <a:p>
          <a:endParaRPr lang="en-US"/>
        </a:p>
      </dgm:t>
    </dgm:pt>
    <dgm:pt modelId="{7C941A42-EBBA-41C0-BC03-43C741CA2791}">
      <dgm:prSet/>
      <dgm:spPr/>
      <dgm:t>
        <a:bodyPr/>
        <a:lstStyle/>
        <a:p>
          <a:r>
            <a:rPr lang="en-US"/>
            <a:t>While brushing your teeth </a:t>
          </a:r>
          <a:r>
            <a:rPr lang="en-US">
              <a:sym typeface="Wingdings" panose="05000000000000000000" pitchFamily="2" charset="2"/>
            </a:rPr>
            <a:t></a:t>
          </a:r>
          <a:endParaRPr lang="en-US"/>
        </a:p>
      </dgm:t>
    </dgm:pt>
    <dgm:pt modelId="{F82F6228-F20D-4A40-A3CB-A7DF58856059}" type="parTrans" cxnId="{C15230E6-ECF9-405B-BBFF-51F0F791287E}">
      <dgm:prSet/>
      <dgm:spPr/>
      <dgm:t>
        <a:bodyPr/>
        <a:lstStyle/>
        <a:p>
          <a:endParaRPr lang="en-US"/>
        </a:p>
      </dgm:t>
    </dgm:pt>
    <dgm:pt modelId="{5B8C2ACD-469C-4093-B86E-9D9C149AA397}" type="sibTrans" cxnId="{C15230E6-ECF9-405B-BBFF-51F0F791287E}">
      <dgm:prSet/>
      <dgm:spPr/>
      <dgm:t>
        <a:bodyPr/>
        <a:lstStyle/>
        <a:p>
          <a:endParaRPr lang="en-US"/>
        </a:p>
      </dgm:t>
    </dgm:pt>
    <dgm:pt modelId="{5DAB8627-5B5A-4F67-BECB-62CC789EF338}">
      <dgm:prSet/>
      <dgm:spPr/>
      <dgm:t>
        <a:bodyPr/>
        <a:lstStyle/>
        <a:p>
          <a:r>
            <a:rPr lang="en-US"/>
            <a:t>“Can I do this standing or walking?”</a:t>
          </a:r>
        </a:p>
      </dgm:t>
    </dgm:pt>
    <dgm:pt modelId="{40BF1875-EE4A-486D-BA32-DD5D9BFED751}" type="parTrans" cxnId="{FF5AFA0C-38C4-4A36-8157-7098216E3B91}">
      <dgm:prSet/>
      <dgm:spPr/>
      <dgm:t>
        <a:bodyPr/>
        <a:lstStyle/>
        <a:p>
          <a:endParaRPr lang="en-US"/>
        </a:p>
      </dgm:t>
    </dgm:pt>
    <dgm:pt modelId="{09252F0A-48A2-4E37-931F-C6C68395D760}" type="sibTrans" cxnId="{FF5AFA0C-38C4-4A36-8157-7098216E3B91}">
      <dgm:prSet/>
      <dgm:spPr/>
      <dgm:t>
        <a:bodyPr/>
        <a:lstStyle/>
        <a:p>
          <a:endParaRPr lang="en-US"/>
        </a:p>
      </dgm:t>
    </dgm:pt>
    <dgm:pt modelId="{A025DBF8-3A3F-40A5-B57F-C63875D12717}" type="pres">
      <dgm:prSet presAssocID="{E97EE942-7B44-4346-B138-7D698E6F4A6F}" presName="diagram" presStyleCnt="0">
        <dgm:presLayoutVars>
          <dgm:dir/>
          <dgm:resizeHandles val="exact"/>
        </dgm:presLayoutVars>
      </dgm:prSet>
      <dgm:spPr/>
    </dgm:pt>
    <dgm:pt modelId="{516E5747-5785-4443-885E-6223169B8BBD}" type="pres">
      <dgm:prSet presAssocID="{F3997F16-0D43-4354-8C1C-9744BEF24324}" presName="node" presStyleLbl="node1" presStyleIdx="0" presStyleCnt="10">
        <dgm:presLayoutVars>
          <dgm:bulletEnabled val="1"/>
        </dgm:presLayoutVars>
      </dgm:prSet>
      <dgm:spPr/>
    </dgm:pt>
    <dgm:pt modelId="{BB0C5C37-8FE3-4B08-9CD5-8F82E6880B01}" type="pres">
      <dgm:prSet presAssocID="{68B6EDFE-72BA-4C85-807E-06D4D935C874}" presName="sibTrans" presStyleCnt="0"/>
      <dgm:spPr/>
    </dgm:pt>
    <dgm:pt modelId="{79D346A0-7127-41BF-8A02-4B1B0C722265}" type="pres">
      <dgm:prSet presAssocID="{1F34DDCC-5611-42CA-8E8E-85D206000704}" presName="node" presStyleLbl="node1" presStyleIdx="1" presStyleCnt="10">
        <dgm:presLayoutVars>
          <dgm:bulletEnabled val="1"/>
        </dgm:presLayoutVars>
      </dgm:prSet>
      <dgm:spPr/>
    </dgm:pt>
    <dgm:pt modelId="{9C10DF79-EDE4-44C9-A143-B4691A9B9C45}" type="pres">
      <dgm:prSet presAssocID="{FDCF7FF9-0AE3-48B7-9DE0-07F2DAFA6FE9}" presName="sibTrans" presStyleCnt="0"/>
      <dgm:spPr/>
    </dgm:pt>
    <dgm:pt modelId="{177BD099-251F-4B0F-B4D0-E35FB4267B72}" type="pres">
      <dgm:prSet presAssocID="{21886E91-EAB5-4978-AF8A-DE135C3D4451}" presName="node" presStyleLbl="node1" presStyleIdx="2" presStyleCnt="10">
        <dgm:presLayoutVars>
          <dgm:bulletEnabled val="1"/>
        </dgm:presLayoutVars>
      </dgm:prSet>
      <dgm:spPr/>
    </dgm:pt>
    <dgm:pt modelId="{22BD3E6D-0DDA-47F5-92A6-E2D89482EE3E}" type="pres">
      <dgm:prSet presAssocID="{BECC5FC9-1750-4E18-BC42-E9E1CDCAD7F9}" presName="sibTrans" presStyleCnt="0"/>
      <dgm:spPr/>
    </dgm:pt>
    <dgm:pt modelId="{0911217F-0911-4B0B-B360-C423A3C3023F}" type="pres">
      <dgm:prSet presAssocID="{06A5B248-6421-4B0E-B048-9E7A80456CCB}" presName="node" presStyleLbl="node1" presStyleIdx="3" presStyleCnt="10">
        <dgm:presLayoutVars>
          <dgm:bulletEnabled val="1"/>
        </dgm:presLayoutVars>
      </dgm:prSet>
      <dgm:spPr/>
    </dgm:pt>
    <dgm:pt modelId="{B4A05EF7-5AD5-467A-939E-F13E9EAD695D}" type="pres">
      <dgm:prSet presAssocID="{9DB4F0E6-1001-49A8-A286-788A385E205F}" presName="sibTrans" presStyleCnt="0"/>
      <dgm:spPr/>
    </dgm:pt>
    <dgm:pt modelId="{8948C5D0-5EFD-496F-A159-624903C8B178}" type="pres">
      <dgm:prSet presAssocID="{0950D117-328D-41C8-BCF2-B7F043D03C90}" presName="node" presStyleLbl="node1" presStyleIdx="4" presStyleCnt="10">
        <dgm:presLayoutVars>
          <dgm:bulletEnabled val="1"/>
        </dgm:presLayoutVars>
      </dgm:prSet>
      <dgm:spPr/>
    </dgm:pt>
    <dgm:pt modelId="{D07C92AF-11B5-4D24-AA7D-7B73C196A7F8}" type="pres">
      <dgm:prSet presAssocID="{FE45C1C7-6311-45FF-93C9-63F2EA61A0DD}" presName="sibTrans" presStyleCnt="0"/>
      <dgm:spPr/>
    </dgm:pt>
    <dgm:pt modelId="{2EC3AD46-1BC5-4D4D-9F93-AE91FB30F595}" type="pres">
      <dgm:prSet presAssocID="{78263AE7-A6B0-4FE6-97F1-411088AA25A1}" presName="node" presStyleLbl="node1" presStyleIdx="5" presStyleCnt="10">
        <dgm:presLayoutVars>
          <dgm:bulletEnabled val="1"/>
        </dgm:presLayoutVars>
      </dgm:prSet>
      <dgm:spPr/>
    </dgm:pt>
    <dgm:pt modelId="{F4F6D6AD-8B97-448A-A78B-05F9808647EB}" type="pres">
      <dgm:prSet presAssocID="{7CCF571E-192A-4813-BB40-E0BB4CA1F78F}" presName="sibTrans" presStyleCnt="0"/>
      <dgm:spPr/>
    </dgm:pt>
    <dgm:pt modelId="{1B691AC6-7F4B-464E-ABF9-D20A481ED828}" type="pres">
      <dgm:prSet presAssocID="{4F0EE2E7-1E5F-464D-BE90-DAC55D00828D}" presName="node" presStyleLbl="node1" presStyleIdx="6" presStyleCnt="10">
        <dgm:presLayoutVars>
          <dgm:bulletEnabled val="1"/>
        </dgm:presLayoutVars>
      </dgm:prSet>
      <dgm:spPr/>
    </dgm:pt>
    <dgm:pt modelId="{F0DC0CF1-1648-4818-B460-83C1D545B72F}" type="pres">
      <dgm:prSet presAssocID="{4375C4FB-FA9A-449E-95E8-F2D59F1A95D4}" presName="sibTrans" presStyleCnt="0"/>
      <dgm:spPr/>
    </dgm:pt>
    <dgm:pt modelId="{E6E10691-104E-46B4-A60D-88A144E355A2}" type="pres">
      <dgm:prSet presAssocID="{7441AFA7-64AE-48A4-8454-CD6ED2AD269E}" presName="node" presStyleLbl="node1" presStyleIdx="7" presStyleCnt="10">
        <dgm:presLayoutVars>
          <dgm:bulletEnabled val="1"/>
        </dgm:presLayoutVars>
      </dgm:prSet>
      <dgm:spPr/>
    </dgm:pt>
    <dgm:pt modelId="{7A8C5F07-4264-4CFA-8866-95A679014D53}" type="pres">
      <dgm:prSet presAssocID="{80C5669C-3BB9-4A73-8052-16323F376ACB}" presName="sibTrans" presStyleCnt="0"/>
      <dgm:spPr/>
    </dgm:pt>
    <dgm:pt modelId="{9EEAC122-BECB-4DA4-8692-08D76C53C4BB}" type="pres">
      <dgm:prSet presAssocID="{7C941A42-EBBA-41C0-BC03-43C741CA2791}" presName="node" presStyleLbl="node1" presStyleIdx="8" presStyleCnt="10">
        <dgm:presLayoutVars>
          <dgm:bulletEnabled val="1"/>
        </dgm:presLayoutVars>
      </dgm:prSet>
      <dgm:spPr/>
    </dgm:pt>
    <dgm:pt modelId="{8CDD5280-E424-4CE0-BCAE-FA74FB891392}" type="pres">
      <dgm:prSet presAssocID="{5B8C2ACD-469C-4093-B86E-9D9C149AA397}" presName="sibTrans" presStyleCnt="0"/>
      <dgm:spPr/>
    </dgm:pt>
    <dgm:pt modelId="{13FC1D69-CFBC-4769-BD56-8F8BB31FA709}" type="pres">
      <dgm:prSet presAssocID="{5DAB8627-5B5A-4F67-BECB-62CC789EF338}" presName="node" presStyleLbl="node1" presStyleIdx="9" presStyleCnt="10">
        <dgm:presLayoutVars>
          <dgm:bulletEnabled val="1"/>
        </dgm:presLayoutVars>
      </dgm:prSet>
      <dgm:spPr/>
    </dgm:pt>
  </dgm:ptLst>
  <dgm:cxnLst>
    <dgm:cxn modelId="{D05B1905-74BF-4573-A1AB-51FB4E07E824}" srcId="{E97EE942-7B44-4346-B138-7D698E6F4A6F}" destId="{0950D117-328D-41C8-BCF2-B7F043D03C90}" srcOrd="4" destOrd="0" parTransId="{6EBBC653-2C2C-4D44-9F6E-2EA13479D1ED}" sibTransId="{FE45C1C7-6311-45FF-93C9-63F2EA61A0DD}"/>
    <dgm:cxn modelId="{FF5AFA0C-38C4-4A36-8157-7098216E3B91}" srcId="{E97EE942-7B44-4346-B138-7D698E6F4A6F}" destId="{5DAB8627-5B5A-4F67-BECB-62CC789EF338}" srcOrd="9" destOrd="0" parTransId="{40BF1875-EE4A-486D-BA32-DD5D9BFED751}" sibTransId="{09252F0A-48A2-4E37-931F-C6C68395D760}"/>
    <dgm:cxn modelId="{AFA6E412-EB83-4C86-8256-DA6CEE6991D7}" type="presOf" srcId="{E97EE942-7B44-4346-B138-7D698E6F4A6F}" destId="{A025DBF8-3A3F-40A5-B57F-C63875D12717}" srcOrd="0" destOrd="0" presId="urn:microsoft.com/office/officeart/2005/8/layout/default"/>
    <dgm:cxn modelId="{03BCB460-D5CD-45B9-8AF8-26B4E426E404}" type="presOf" srcId="{7C941A42-EBBA-41C0-BC03-43C741CA2791}" destId="{9EEAC122-BECB-4DA4-8692-08D76C53C4BB}" srcOrd="0" destOrd="0" presId="urn:microsoft.com/office/officeart/2005/8/layout/default"/>
    <dgm:cxn modelId="{5FAAF241-3822-4208-B2C5-0744778B8545}" srcId="{E97EE942-7B44-4346-B138-7D698E6F4A6F}" destId="{7441AFA7-64AE-48A4-8454-CD6ED2AD269E}" srcOrd="7" destOrd="0" parTransId="{988C4A29-041E-464E-8BB6-C10A2A3621EF}" sibTransId="{80C5669C-3BB9-4A73-8052-16323F376ACB}"/>
    <dgm:cxn modelId="{D4BC5B45-D600-46CA-89FD-869A91D75657}" srcId="{E97EE942-7B44-4346-B138-7D698E6F4A6F}" destId="{06A5B248-6421-4B0E-B048-9E7A80456CCB}" srcOrd="3" destOrd="0" parTransId="{A4154E99-F504-42AA-84C8-4A943657A407}" sibTransId="{9DB4F0E6-1001-49A8-A286-788A385E205F}"/>
    <dgm:cxn modelId="{801EC447-4BC3-43CF-B944-F8948B1391F8}" type="presOf" srcId="{78263AE7-A6B0-4FE6-97F1-411088AA25A1}" destId="{2EC3AD46-1BC5-4D4D-9F93-AE91FB30F595}" srcOrd="0" destOrd="0" presId="urn:microsoft.com/office/officeart/2005/8/layout/default"/>
    <dgm:cxn modelId="{5515B06A-E2CC-46DB-81D5-22FDD863CD76}" type="presOf" srcId="{06A5B248-6421-4B0E-B048-9E7A80456CCB}" destId="{0911217F-0911-4B0B-B360-C423A3C3023F}" srcOrd="0" destOrd="0" presId="urn:microsoft.com/office/officeart/2005/8/layout/default"/>
    <dgm:cxn modelId="{BF57D46C-B7EC-416D-B0A6-696DC1559403}" type="presOf" srcId="{7441AFA7-64AE-48A4-8454-CD6ED2AD269E}" destId="{E6E10691-104E-46B4-A60D-88A144E355A2}" srcOrd="0" destOrd="0" presId="urn:microsoft.com/office/officeart/2005/8/layout/default"/>
    <dgm:cxn modelId="{8B8BEC51-C168-4739-B1C3-8F89D243EF7C}" srcId="{E97EE942-7B44-4346-B138-7D698E6F4A6F}" destId="{21886E91-EAB5-4978-AF8A-DE135C3D4451}" srcOrd="2" destOrd="0" parTransId="{66F58774-1FA1-49CF-8A2F-B6264297B877}" sibTransId="{BECC5FC9-1750-4E18-BC42-E9E1CDCAD7F9}"/>
    <dgm:cxn modelId="{C88DB381-E263-47EE-B34D-2E3C288E058F}" type="presOf" srcId="{1F34DDCC-5611-42CA-8E8E-85D206000704}" destId="{79D346A0-7127-41BF-8A02-4B1B0C722265}" srcOrd="0" destOrd="0" presId="urn:microsoft.com/office/officeart/2005/8/layout/default"/>
    <dgm:cxn modelId="{C034FF8A-9F57-4E43-A036-000382B19924}" type="presOf" srcId="{F3997F16-0D43-4354-8C1C-9744BEF24324}" destId="{516E5747-5785-4443-885E-6223169B8BBD}" srcOrd="0" destOrd="0" presId="urn:microsoft.com/office/officeart/2005/8/layout/default"/>
    <dgm:cxn modelId="{B754F094-4561-462D-8BAE-5BF6D295A976}" srcId="{E97EE942-7B44-4346-B138-7D698E6F4A6F}" destId="{1F34DDCC-5611-42CA-8E8E-85D206000704}" srcOrd="1" destOrd="0" parTransId="{D6F867ED-AC53-44CA-BF2B-306479F712ED}" sibTransId="{FDCF7FF9-0AE3-48B7-9DE0-07F2DAFA6FE9}"/>
    <dgm:cxn modelId="{12C53299-71CD-4112-A479-1B7BC4506D48}" type="presOf" srcId="{5DAB8627-5B5A-4F67-BECB-62CC789EF338}" destId="{13FC1D69-CFBC-4769-BD56-8F8BB31FA709}" srcOrd="0" destOrd="0" presId="urn:microsoft.com/office/officeart/2005/8/layout/default"/>
    <dgm:cxn modelId="{448AC69F-BADF-4F87-AF5B-E9523F92BE62}" srcId="{E97EE942-7B44-4346-B138-7D698E6F4A6F}" destId="{4F0EE2E7-1E5F-464D-BE90-DAC55D00828D}" srcOrd="6" destOrd="0" parTransId="{FB65D0BB-09AA-495A-8BC4-5804592477A1}" sibTransId="{4375C4FB-FA9A-449E-95E8-F2D59F1A95D4}"/>
    <dgm:cxn modelId="{E56435AE-4184-4F54-8F54-F7A422BB813D}" type="presOf" srcId="{21886E91-EAB5-4978-AF8A-DE135C3D4451}" destId="{177BD099-251F-4B0F-B4D0-E35FB4267B72}" srcOrd="0" destOrd="0" presId="urn:microsoft.com/office/officeart/2005/8/layout/default"/>
    <dgm:cxn modelId="{D2CD6FB0-2DF4-4FF2-BE91-46F4D0804FFD}" srcId="{E97EE942-7B44-4346-B138-7D698E6F4A6F}" destId="{F3997F16-0D43-4354-8C1C-9744BEF24324}" srcOrd="0" destOrd="0" parTransId="{8277DFFE-6745-460D-B8C1-EE1219F66E31}" sibTransId="{68B6EDFE-72BA-4C85-807E-06D4D935C874}"/>
    <dgm:cxn modelId="{9589ADB4-0523-4C08-A935-975047B3D75B}" type="presOf" srcId="{0950D117-328D-41C8-BCF2-B7F043D03C90}" destId="{8948C5D0-5EFD-496F-A159-624903C8B178}" srcOrd="0" destOrd="0" presId="urn:microsoft.com/office/officeart/2005/8/layout/default"/>
    <dgm:cxn modelId="{DCE910D5-62AA-4977-8849-BFED853C14B5}" srcId="{E97EE942-7B44-4346-B138-7D698E6F4A6F}" destId="{78263AE7-A6B0-4FE6-97F1-411088AA25A1}" srcOrd="5" destOrd="0" parTransId="{0EF872A8-0927-40BA-9E4C-48D7C814973D}" sibTransId="{7CCF571E-192A-4813-BB40-E0BB4CA1F78F}"/>
    <dgm:cxn modelId="{C15230E6-ECF9-405B-BBFF-51F0F791287E}" srcId="{E97EE942-7B44-4346-B138-7D698E6F4A6F}" destId="{7C941A42-EBBA-41C0-BC03-43C741CA2791}" srcOrd="8" destOrd="0" parTransId="{F82F6228-F20D-4A40-A3CB-A7DF58856059}" sibTransId="{5B8C2ACD-469C-4093-B86E-9D9C149AA397}"/>
    <dgm:cxn modelId="{FB87BFF2-A015-4243-B947-2E7275D3FC62}" type="presOf" srcId="{4F0EE2E7-1E5F-464D-BE90-DAC55D00828D}" destId="{1B691AC6-7F4B-464E-ABF9-D20A481ED828}" srcOrd="0" destOrd="0" presId="urn:microsoft.com/office/officeart/2005/8/layout/default"/>
    <dgm:cxn modelId="{3B79C19E-F0DE-4E43-AABC-97935C47FF82}" type="presParOf" srcId="{A025DBF8-3A3F-40A5-B57F-C63875D12717}" destId="{516E5747-5785-4443-885E-6223169B8BBD}" srcOrd="0" destOrd="0" presId="urn:microsoft.com/office/officeart/2005/8/layout/default"/>
    <dgm:cxn modelId="{38E7AA66-2123-4FC0-B48B-FA62B27485C8}" type="presParOf" srcId="{A025DBF8-3A3F-40A5-B57F-C63875D12717}" destId="{BB0C5C37-8FE3-4B08-9CD5-8F82E6880B01}" srcOrd="1" destOrd="0" presId="urn:microsoft.com/office/officeart/2005/8/layout/default"/>
    <dgm:cxn modelId="{AF59A3D1-F312-42E4-B1DB-D9BEFB919E62}" type="presParOf" srcId="{A025DBF8-3A3F-40A5-B57F-C63875D12717}" destId="{79D346A0-7127-41BF-8A02-4B1B0C722265}" srcOrd="2" destOrd="0" presId="urn:microsoft.com/office/officeart/2005/8/layout/default"/>
    <dgm:cxn modelId="{BF2A27F1-7B18-4578-82D8-02BB9E0BA358}" type="presParOf" srcId="{A025DBF8-3A3F-40A5-B57F-C63875D12717}" destId="{9C10DF79-EDE4-44C9-A143-B4691A9B9C45}" srcOrd="3" destOrd="0" presId="urn:microsoft.com/office/officeart/2005/8/layout/default"/>
    <dgm:cxn modelId="{657C42DA-49CF-48BB-A1A1-F218DB0F0987}" type="presParOf" srcId="{A025DBF8-3A3F-40A5-B57F-C63875D12717}" destId="{177BD099-251F-4B0F-B4D0-E35FB4267B72}" srcOrd="4" destOrd="0" presId="urn:microsoft.com/office/officeart/2005/8/layout/default"/>
    <dgm:cxn modelId="{F2C92975-EF93-46D3-B5C5-8EE70489DECF}" type="presParOf" srcId="{A025DBF8-3A3F-40A5-B57F-C63875D12717}" destId="{22BD3E6D-0DDA-47F5-92A6-E2D89482EE3E}" srcOrd="5" destOrd="0" presId="urn:microsoft.com/office/officeart/2005/8/layout/default"/>
    <dgm:cxn modelId="{45024EA3-39B6-4067-A0CD-876937B1633D}" type="presParOf" srcId="{A025DBF8-3A3F-40A5-B57F-C63875D12717}" destId="{0911217F-0911-4B0B-B360-C423A3C3023F}" srcOrd="6" destOrd="0" presId="urn:microsoft.com/office/officeart/2005/8/layout/default"/>
    <dgm:cxn modelId="{E8299FF2-84CA-42B7-909D-36C2BB2B733E}" type="presParOf" srcId="{A025DBF8-3A3F-40A5-B57F-C63875D12717}" destId="{B4A05EF7-5AD5-467A-939E-F13E9EAD695D}" srcOrd="7" destOrd="0" presId="urn:microsoft.com/office/officeart/2005/8/layout/default"/>
    <dgm:cxn modelId="{CC38ACE6-BC56-46A4-874F-8B1DC009E687}" type="presParOf" srcId="{A025DBF8-3A3F-40A5-B57F-C63875D12717}" destId="{8948C5D0-5EFD-496F-A159-624903C8B178}" srcOrd="8" destOrd="0" presId="urn:microsoft.com/office/officeart/2005/8/layout/default"/>
    <dgm:cxn modelId="{33BFFFE8-4622-4E16-B3D8-510B00C3EDCF}" type="presParOf" srcId="{A025DBF8-3A3F-40A5-B57F-C63875D12717}" destId="{D07C92AF-11B5-4D24-AA7D-7B73C196A7F8}" srcOrd="9" destOrd="0" presId="urn:microsoft.com/office/officeart/2005/8/layout/default"/>
    <dgm:cxn modelId="{C94A9EDF-82DF-4C16-84BF-3BF5B9B333FB}" type="presParOf" srcId="{A025DBF8-3A3F-40A5-B57F-C63875D12717}" destId="{2EC3AD46-1BC5-4D4D-9F93-AE91FB30F595}" srcOrd="10" destOrd="0" presId="urn:microsoft.com/office/officeart/2005/8/layout/default"/>
    <dgm:cxn modelId="{2710148B-A971-491E-968D-9BD67AE7A46A}" type="presParOf" srcId="{A025DBF8-3A3F-40A5-B57F-C63875D12717}" destId="{F4F6D6AD-8B97-448A-A78B-05F9808647EB}" srcOrd="11" destOrd="0" presId="urn:microsoft.com/office/officeart/2005/8/layout/default"/>
    <dgm:cxn modelId="{120B04C5-F0B9-4C9F-BD7F-11AD8A4EE83C}" type="presParOf" srcId="{A025DBF8-3A3F-40A5-B57F-C63875D12717}" destId="{1B691AC6-7F4B-464E-ABF9-D20A481ED828}" srcOrd="12" destOrd="0" presId="urn:microsoft.com/office/officeart/2005/8/layout/default"/>
    <dgm:cxn modelId="{F3250219-7304-4EC8-872D-CE974FA56EC5}" type="presParOf" srcId="{A025DBF8-3A3F-40A5-B57F-C63875D12717}" destId="{F0DC0CF1-1648-4818-B460-83C1D545B72F}" srcOrd="13" destOrd="0" presId="urn:microsoft.com/office/officeart/2005/8/layout/default"/>
    <dgm:cxn modelId="{9AA52621-30B3-4A55-B2D7-1907800DDD9B}" type="presParOf" srcId="{A025DBF8-3A3F-40A5-B57F-C63875D12717}" destId="{E6E10691-104E-46B4-A60D-88A144E355A2}" srcOrd="14" destOrd="0" presId="urn:microsoft.com/office/officeart/2005/8/layout/default"/>
    <dgm:cxn modelId="{3697F2C7-4761-4AC5-AF1E-87B3851EAEB5}" type="presParOf" srcId="{A025DBF8-3A3F-40A5-B57F-C63875D12717}" destId="{7A8C5F07-4264-4CFA-8866-95A679014D53}" srcOrd="15" destOrd="0" presId="urn:microsoft.com/office/officeart/2005/8/layout/default"/>
    <dgm:cxn modelId="{47B2FB34-FE62-49B6-9A22-4D68EE02EFFD}" type="presParOf" srcId="{A025DBF8-3A3F-40A5-B57F-C63875D12717}" destId="{9EEAC122-BECB-4DA4-8692-08D76C53C4BB}" srcOrd="16" destOrd="0" presId="urn:microsoft.com/office/officeart/2005/8/layout/default"/>
    <dgm:cxn modelId="{122C3718-CCA9-4730-9C10-51BB84AD5FE5}" type="presParOf" srcId="{A025DBF8-3A3F-40A5-B57F-C63875D12717}" destId="{8CDD5280-E424-4CE0-BCAE-FA74FB891392}" srcOrd="17" destOrd="0" presId="urn:microsoft.com/office/officeart/2005/8/layout/default"/>
    <dgm:cxn modelId="{DF1DA7D0-F0E2-430D-A8ED-DD023B5B6451}" type="presParOf" srcId="{A025DBF8-3A3F-40A5-B57F-C63875D12717}" destId="{13FC1D69-CFBC-4769-BD56-8F8BB31FA709}"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E5747-5785-4443-885E-6223169B8BBD}">
      <dsp:nvSpPr>
        <dsp:cNvPr id="0" name=""/>
        <dsp:cNvSpPr/>
      </dsp:nvSpPr>
      <dsp:spPr>
        <a:xfrm>
          <a:off x="2678" y="103584"/>
          <a:ext cx="2125265" cy="127515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To or from work</a:t>
          </a:r>
        </a:p>
      </dsp:txBody>
      <dsp:txXfrm>
        <a:off x="2678" y="103584"/>
        <a:ext cx="2125265" cy="1275159"/>
      </dsp:txXfrm>
    </dsp:sp>
    <dsp:sp modelId="{79D346A0-7127-41BF-8A02-4B1B0C722265}">
      <dsp:nvSpPr>
        <dsp:cNvPr id="0" name=""/>
        <dsp:cNvSpPr/>
      </dsp:nvSpPr>
      <dsp:spPr>
        <a:xfrm>
          <a:off x="2340471" y="103584"/>
          <a:ext cx="2125265" cy="127515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Instead of that email you were about to send</a:t>
          </a:r>
        </a:p>
      </dsp:txBody>
      <dsp:txXfrm>
        <a:off x="2340471" y="103584"/>
        <a:ext cx="2125265" cy="1275159"/>
      </dsp:txXfrm>
    </dsp:sp>
    <dsp:sp modelId="{177BD099-251F-4B0F-B4D0-E35FB4267B72}">
      <dsp:nvSpPr>
        <dsp:cNvPr id="0" name=""/>
        <dsp:cNvSpPr/>
      </dsp:nvSpPr>
      <dsp:spPr>
        <a:xfrm>
          <a:off x="4678263" y="103584"/>
          <a:ext cx="2125265" cy="127515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Instead of using the elevators (use the stairs)</a:t>
          </a:r>
        </a:p>
      </dsp:txBody>
      <dsp:txXfrm>
        <a:off x="4678263" y="103584"/>
        <a:ext cx="2125265" cy="1275159"/>
      </dsp:txXfrm>
    </dsp:sp>
    <dsp:sp modelId="{0911217F-0911-4B0B-B360-C423A3C3023F}">
      <dsp:nvSpPr>
        <dsp:cNvPr id="0" name=""/>
        <dsp:cNvSpPr/>
      </dsp:nvSpPr>
      <dsp:spPr>
        <a:xfrm>
          <a:off x="7016055" y="103584"/>
          <a:ext cx="2125265" cy="127515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While reading a paper or textbook</a:t>
          </a:r>
        </a:p>
      </dsp:txBody>
      <dsp:txXfrm>
        <a:off x="7016055" y="103584"/>
        <a:ext cx="2125265" cy="1275159"/>
      </dsp:txXfrm>
    </dsp:sp>
    <dsp:sp modelId="{8948C5D0-5EFD-496F-A159-624903C8B178}">
      <dsp:nvSpPr>
        <dsp:cNvPr id="0" name=""/>
        <dsp:cNvSpPr/>
      </dsp:nvSpPr>
      <dsp:spPr>
        <a:xfrm>
          <a:off x="2678" y="1591270"/>
          <a:ext cx="2125265" cy="1275159"/>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While dictating cases</a:t>
          </a:r>
        </a:p>
      </dsp:txBody>
      <dsp:txXfrm>
        <a:off x="2678" y="1591270"/>
        <a:ext cx="2125265" cy="1275159"/>
      </dsp:txXfrm>
    </dsp:sp>
    <dsp:sp modelId="{2EC3AD46-1BC5-4D4D-9F93-AE91FB30F595}">
      <dsp:nvSpPr>
        <dsp:cNvPr id="0" name=""/>
        <dsp:cNvSpPr/>
      </dsp:nvSpPr>
      <dsp:spPr>
        <a:xfrm>
          <a:off x="2340471" y="1591270"/>
          <a:ext cx="2125265" cy="127515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While attending (some) meetings </a:t>
          </a:r>
        </a:p>
      </dsp:txBody>
      <dsp:txXfrm>
        <a:off x="2340471" y="1591270"/>
        <a:ext cx="2125265" cy="1275159"/>
      </dsp:txXfrm>
    </dsp:sp>
    <dsp:sp modelId="{1B691AC6-7F4B-464E-ABF9-D20A481ED828}">
      <dsp:nvSpPr>
        <dsp:cNvPr id="0" name=""/>
        <dsp:cNvSpPr/>
      </dsp:nvSpPr>
      <dsp:spPr>
        <a:xfrm>
          <a:off x="4678263" y="1591270"/>
          <a:ext cx="2125265" cy="127515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While you wait for the Keurig to do its job</a:t>
          </a:r>
        </a:p>
      </dsp:txBody>
      <dsp:txXfrm>
        <a:off x="4678263" y="1591270"/>
        <a:ext cx="2125265" cy="1275159"/>
      </dsp:txXfrm>
    </dsp:sp>
    <dsp:sp modelId="{E6E10691-104E-46B4-A60D-88A144E355A2}">
      <dsp:nvSpPr>
        <dsp:cNvPr id="0" name=""/>
        <dsp:cNvSpPr/>
      </dsp:nvSpPr>
      <dsp:spPr>
        <a:xfrm>
          <a:off x="7016055" y="1591270"/>
          <a:ext cx="2125265" cy="127515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When you realize you are just chatting</a:t>
          </a:r>
        </a:p>
      </dsp:txBody>
      <dsp:txXfrm>
        <a:off x="7016055" y="1591270"/>
        <a:ext cx="2125265" cy="1275159"/>
      </dsp:txXfrm>
    </dsp:sp>
    <dsp:sp modelId="{9EEAC122-BECB-4DA4-8692-08D76C53C4BB}">
      <dsp:nvSpPr>
        <dsp:cNvPr id="0" name=""/>
        <dsp:cNvSpPr/>
      </dsp:nvSpPr>
      <dsp:spPr>
        <a:xfrm>
          <a:off x="2340471" y="3078956"/>
          <a:ext cx="2125265" cy="127515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While brushing your teeth </a:t>
          </a:r>
          <a:r>
            <a:rPr lang="en-US" sz="2300" kern="1200">
              <a:sym typeface="Wingdings" panose="05000000000000000000" pitchFamily="2" charset="2"/>
            </a:rPr>
            <a:t></a:t>
          </a:r>
          <a:endParaRPr lang="en-US" sz="2300" kern="1200"/>
        </a:p>
      </dsp:txBody>
      <dsp:txXfrm>
        <a:off x="2340471" y="3078956"/>
        <a:ext cx="2125265" cy="1275159"/>
      </dsp:txXfrm>
    </dsp:sp>
    <dsp:sp modelId="{13FC1D69-CFBC-4769-BD56-8F8BB31FA709}">
      <dsp:nvSpPr>
        <dsp:cNvPr id="0" name=""/>
        <dsp:cNvSpPr/>
      </dsp:nvSpPr>
      <dsp:spPr>
        <a:xfrm>
          <a:off x="4678263" y="3078956"/>
          <a:ext cx="2125265" cy="1275159"/>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“Can I do this standing or walking?”</a:t>
          </a:r>
        </a:p>
      </dsp:txBody>
      <dsp:txXfrm>
        <a:off x="4678263" y="3078956"/>
        <a:ext cx="2125265" cy="127515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9BCE0C-CD74-4A59-802C-6D2F8C15331A}" type="datetimeFigureOut">
              <a:rPr lang="en-US" smtClean="0"/>
              <a:t>6/15/2023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98501B-77B5-4365-9881-C6E19A3C1E42}" type="slidenum">
              <a:rPr lang="en-US" smtClean="0"/>
              <a:t>‹#›</a:t>
            </a:fld>
            <a:endParaRPr lang="en-US"/>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FDEA8-CBB8-46CC-9562-028963DBC55A}" type="datetimeFigureOut">
              <a:rPr lang="en-US" smtClean="0"/>
              <a:t>6/15/2023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BD8E7-1312-41F3-99C4-6DA5AF891969}" type="slidenum">
              <a:rPr lang="en-US" smtClean="0"/>
              <a:t>‹#›</a:t>
            </a:fld>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1548245"/>
            <a:ext cx="10515600" cy="2240280"/>
          </a:xfrm>
        </p:spPr>
        <p:txBody>
          <a:bodyPr anchor="b">
            <a:normAutofit/>
          </a:bodyPr>
          <a:lstStyle>
            <a:lvl1pPr algn="ctr">
              <a:defRPr sz="4400">
                <a:solidFill>
                  <a:schemeClr val="bg1"/>
                </a:solidFill>
              </a:defRPr>
            </a:lvl1pPr>
          </a:lstStyle>
          <a:p>
            <a:r>
              <a:rPr lang="en-US"/>
              <a:t>Click to edit Master title style</a:t>
            </a:r>
          </a:p>
        </p:txBody>
      </p:sp>
      <p:sp>
        <p:nvSpPr>
          <p:cNvPr id="3" name="Subtitle 2"/>
          <p:cNvSpPr>
            <a:spLocks noGrp="1"/>
          </p:cNvSpPr>
          <p:nvPr>
            <p:ph type="subTitle" idx="1"/>
          </p:nvPr>
        </p:nvSpPr>
        <p:spPr>
          <a:xfrm>
            <a:off x="838200" y="3854659"/>
            <a:ext cx="10515600" cy="1143000"/>
          </a:xfrm>
        </p:spPr>
        <p:txBody>
          <a:bodyPr>
            <a:normAutofit/>
          </a:bodyPr>
          <a:lstStyle>
            <a:lvl1pPr marL="0" indent="0" algn="ctr">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32813" y="1683327"/>
            <a:ext cx="3125787" cy="2877260"/>
          </a:xfrm>
        </p:spPr>
        <p:txBody>
          <a:bodyPr anchor="b">
            <a:normAutofit/>
          </a:bodyPr>
          <a:lstStyle>
            <a:lvl1pPr>
              <a:defRPr sz="3000">
                <a:solidFill>
                  <a:schemeClr val="bg1"/>
                </a:solidFill>
              </a:defRPr>
            </a:lvl1pPr>
          </a:lstStyle>
          <a:p>
            <a:r>
              <a:rPr lang="en-US"/>
              <a:t>Click to edit Master title style</a:t>
            </a:r>
          </a:p>
        </p:txBody>
      </p:sp>
      <p:sp>
        <p:nvSpPr>
          <p:cNvPr id="6" name="Picture Placeholder 2" descr="An empty placeholder to add an image. Click on the placeholder and select the image that you wish to add"/>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6/15/2023</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200"/>
            <a:ext cx="19431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457200"/>
            <a:ext cx="7048500" cy="5719762"/>
          </a:xfrm>
        </p:spPr>
        <p:txBody>
          <a:bodyPr vert="eaVert"/>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6/15/2023</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084483"/>
            <a:ext cx="11125200" cy="914400"/>
          </a:xfrm>
        </p:spPr>
        <p:txBody>
          <a:bodyPr anchor="b">
            <a:normAutofit/>
          </a:bodyPr>
          <a:lstStyle>
            <a:lvl1pPr algn="ctr">
              <a:defRPr sz="4400" spc="-50" baseline="0">
                <a:solidFill>
                  <a:schemeClr val="bg1"/>
                </a:solidFill>
              </a:defRPr>
            </a:lvl1pPr>
          </a:lstStyle>
          <a:p>
            <a:r>
              <a:rPr lang="en-US"/>
              <a:t>Click to edit Master title style</a:t>
            </a:r>
            <a:endParaRPr lang="en-US" dirty="0"/>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6374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6/15/2023</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483427"/>
            <a:ext cx="10515600" cy="2743200"/>
          </a:xfrm>
        </p:spPr>
        <p:txBody>
          <a:bodyPr anchor="b">
            <a:normAutofit/>
          </a:bodyPr>
          <a:lstStyle>
            <a:lvl1pPr algn="ctr">
              <a:defRPr sz="4400" spc="-50" baseline="0">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835025" y="5257800"/>
            <a:ext cx="10515600" cy="914400"/>
          </a:xfrm>
        </p:spPr>
        <p:txBody>
          <a:bodyPr>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6/15/2023</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7048"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7048"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7CC0096-1860-4642-9CD2-0079EA5E7CD1}" type="datetimeFigureOut">
              <a:rPr lang="en-US" smtClean="0"/>
              <a:t>6/15/2023</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7CC0096-1860-4642-9CD2-0079EA5E7CD1}" type="datetimeFigureOut">
              <a:rPr lang="en-US" smtClean="0"/>
              <a:t>6/15/2023</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672934"/>
            <a:ext cx="3506788" cy="2880360"/>
          </a:xfrm>
        </p:spPr>
        <p:txBody>
          <a:bodyPr anchor="b">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6/15/2023</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24000" y="1714500"/>
            <a:ext cx="9144000" cy="4457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a:off x="1523999" y="6601556"/>
            <a:ext cx="6491381" cy="228600"/>
          </a:xfrm>
          <a:prstGeom prst="rect">
            <a:avLst/>
          </a:prstGeom>
        </p:spPr>
        <p:txBody>
          <a:bodyPr vert="horz" lIns="91440" tIns="45720" rIns="91440" bIns="45720" rtlCol="0" anchor="ctr"/>
          <a:lstStyle>
            <a:lvl1pPr algn="l">
              <a:defRPr sz="1100">
                <a:solidFill>
                  <a:schemeClr val="bg1"/>
                </a:solidFill>
              </a:defRPr>
            </a:lvl1pPr>
          </a:lstStyle>
          <a:p>
            <a:r>
              <a:rPr lang="en-US"/>
              <a:t>Add a footer</a:t>
            </a:r>
            <a:endParaRPr lang="en-US" dirty="0"/>
          </a:p>
        </p:txBody>
      </p:sp>
      <p:sp>
        <p:nvSpPr>
          <p:cNvPr id="4" name="Date Placeholder 3"/>
          <p:cNvSpPr>
            <a:spLocks noGrp="1"/>
          </p:cNvSpPr>
          <p:nvPr>
            <p:ph type="dt" sz="half" idx="2"/>
          </p:nvPr>
        </p:nvSpPr>
        <p:spPr>
          <a:xfrm>
            <a:off x="8187908" y="6601556"/>
            <a:ext cx="1534064" cy="228600"/>
          </a:xfrm>
          <a:prstGeom prst="rect">
            <a:avLst/>
          </a:prstGeom>
        </p:spPr>
        <p:txBody>
          <a:bodyPr vert="horz" lIns="91440" tIns="45720" rIns="91440" bIns="45720" rtlCol="0" anchor="ctr"/>
          <a:lstStyle>
            <a:lvl1pPr algn="r">
              <a:defRPr sz="1100">
                <a:solidFill>
                  <a:schemeClr val="bg1"/>
                </a:solidFill>
              </a:defRPr>
            </a:lvl1pPr>
          </a:lstStyle>
          <a:p>
            <a:fld id="{37CC0096-1860-4642-9CD2-0079EA5E7CD1}" type="datetimeFigureOut">
              <a:rPr lang="en-US" smtClean="0"/>
              <a:pPr/>
              <a:t>6/15/2023</a:t>
            </a:fld>
            <a:endParaRPr lang="en-US"/>
          </a:p>
        </p:txBody>
      </p:sp>
      <p:sp>
        <p:nvSpPr>
          <p:cNvPr id="6" name="Slide Number Placeholder 5"/>
          <p:cNvSpPr>
            <a:spLocks noGrp="1"/>
          </p:cNvSpPr>
          <p:nvPr>
            <p:ph type="sldNum" sz="quarter" idx="4"/>
          </p:nvPr>
        </p:nvSpPr>
        <p:spPr>
          <a:xfrm>
            <a:off x="9894499" y="6601556"/>
            <a:ext cx="773502" cy="228600"/>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cap="all" baseline="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https://www.studentaffairs.pitt.edu/campus-recreation/facilities-and-hours/" TargetMode="External"/><Relationship Id="rId2" Type="http://schemas.openxmlformats.org/officeDocument/2006/relationships/hyperlink" Target="https://www.lifesolutionsforyou.com/"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hyperlink" Target="https://www.nasa.gov/sites/default/files/atoms/files/hq_deskfit_booklet_6.10.2020.pdf" TargetMode="External"/><Relationship Id="rId3" Type="http://schemas.openxmlformats.org/officeDocument/2006/relationships/hyperlink" Target="https://www.youtube.com/c/LeslieSansonesWalkatHome/featured" TargetMode="External"/><Relationship Id="rId7" Type="http://schemas.openxmlformats.org/officeDocument/2006/relationships/hyperlink" Target="https://www.youtube.com/watch?v=tAUf7aajBWE&amp;ab_channel=YogaWithAdriene" TargetMode="External"/><Relationship Id="rId2" Type="http://schemas.openxmlformats.org/officeDocument/2006/relationships/hyperlink" Target="https://blog.fitbit.com/desk-exercises/" TargetMode="External"/><Relationship Id="rId1" Type="http://schemas.openxmlformats.org/officeDocument/2006/relationships/slideLayout" Target="../slideLayouts/slideLayout3.xml"/><Relationship Id="rId6" Type="http://schemas.openxmlformats.org/officeDocument/2006/relationships/hyperlink" Target="https://www.youtube.com/watch?v=K88q_oEwRS8&amp;ab_channel=MayoClinic" TargetMode="External"/><Relationship Id="rId11" Type="http://schemas.openxmlformats.org/officeDocument/2006/relationships/hyperlink" Target="https://thecooperreview.com/12-exercises-to-do-at-your-desk/" TargetMode="External"/><Relationship Id="rId5" Type="http://schemas.openxmlformats.org/officeDocument/2006/relationships/hyperlink" Target="https://www.youtube.com/watch?v=1lh8oXnlWik&amp;ab_channel=Bob%26Brad" TargetMode="External"/><Relationship Id="rId10" Type="http://schemas.openxmlformats.org/officeDocument/2006/relationships/hyperlink" Target="https://greatist.com/fitness/deskercise-33-ways-exercise-work" TargetMode="External"/><Relationship Id="rId4" Type="http://schemas.openxmlformats.org/officeDocument/2006/relationships/hyperlink" Target="https://www.youtube.com/watch?v=5AAL2RcIxM8&amp;ab_channel=Bob%26Brad" TargetMode="External"/><Relationship Id="rId9" Type="http://schemas.openxmlformats.org/officeDocument/2006/relationships/hyperlink" Target="https://www.popsugar.com/fitness/Desk-Exercises-Strengthen-Abs-Thighs-Buns-19114865"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Staying active at work</a:t>
            </a:r>
            <a:br>
              <a:rPr lang="en-US" dirty="0"/>
            </a:br>
            <a:r>
              <a:rPr lang="en-US" sz="1100" dirty="0">
                <a:ea typeface="Calibri Light"/>
                <a:cs typeface="Calibri Light"/>
              </a:rPr>
              <a:t>by shikha </a:t>
            </a:r>
            <a:r>
              <a:rPr lang="en-US" sz="1100" err="1">
                <a:ea typeface="Calibri Light"/>
                <a:cs typeface="Calibri Light"/>
              </a:rPr>
              <a:t>malhotra</a:t>
            </a:r>
            <a:endParaRPr lang="en-US" sz="1100">
              <a:ea typeface="Calibri Light"/>
              <a:cs typeface="Calibri Light"/>
            </a:endParaRPr>
          </a:p>
        </p:txBody>
      </p:sp>
      <p:pic>
        <p:nvPicPr>
          <p:cNvPr id="7" name="Picture Placeholder 6" descr="Two people lifting weights"/>
          <p:cNvPicPr>
            <a:picLocks noGrp="1" noChangeAspect="1"/>
          </p:cNvPicPr>
          <p:nvPr>
            <p:ph type="pic" idx="10"/>
          </p:nvPr>
        </p:nvPicPr>
        <p:blipFill rotWithShape="1">
          <a:blip r:embed="rId2" cstate="print">
            <a:extLst>
              <a:ext uri="{28A0092B-C50C-407E-A947-70E740481C1C}">
                <a14:useLocalDpi xmlns:a14="http://schemas.microsoft.com/office/drawing/2010/main" val="0"/>
              </a:ext>
            </a:extLst>
          </a:blip>
          <a:srcRect/>
          <a:stretch/>
        </p:blipFill>
        <p:spPr/>
      </p:pic>
      <p:pic>
        <p:nvPicPr>
          <p:cNvPr id="8" name="Picture Placeholder 7" descr="Closeup of Granny Smith apple and tape measure"/>
          <p:cNvPicPr>
            <a:picLocks noGrp="1" noChangeAspect="1"/>
          </p:cNvPicPr>
          <p:nvPr>
            <p:ph type="pic" idx="11"/>
          </p:nvPr>
        </p:nvPicPr>
        <p:blipFill rotWithShape="1">
          <a:blip r:embed="rId3" cstate="print">
            <a:extLst>
              <a:ext uri="{28A0092B-C50C-407E-A947-70E740481C1C}">
                <a14:useLocalDpi xmlns:a14="http://schemas.microsoft.com/office/drawing/2010/main" val="0"/>
              </a:ext>
            </a:extLst>
          </a:blip>
          <a:srcRect t="19" b="19"/>
          <a:stretch/>
        </p:blipFill>
        <p:spPr/>
      </p:pic>
      <p:pic>
        <p:nvPicPr>
          <p:cNvPr id="9" name="Picture Placeholder 8" descr="Man and woman running on indoor track"/>
          <p:cNvPicPr>
            <a:picLocks noGrp="1" noChangeAspect="1"/>
          </p:cNvPicPr>
          <p:nvPr>
            <p:ph type="pic" idx="12"/>
          </p:nvPr>
        </p:nvPicPr>
        <p:blipFill rotWithShape="1">
          <a:blip r:embed="rId4" cstate="print">
            <a:extLst>
              <a:ext uri="{28A0092B-C50C-407E-A947-70E740481C1C}">
                <a14:useLocalDpi xmlns:a14="http://schemas.microsoft.com/office/drawing/2010/main" val="0"/>
              </a:ext>
            </a:extLst>
          </a:blip>
          <a:srcRect t="39" b="39"/>
          <a:stretch/>
        </p:blipFill>
        <p:spPr/>
      </p:pic>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67B3CFDD-0BEE-4381-98DC-2AAB8882D95A}"/>
              </a:ext>
            </a:extLst>
          </p:cNvPr>
          <p:cNvSpPr>
            <a:spLocks noChangeAspect="1" noChangeArrowheads="1"/>
          </p:cNvSpPr>
          <p:nvPr/>
        </p:nvSpPr>
        <p:spPr bwMode="auto">
          <a:xfrm>
            <a:off x="2111604" y="3276600"/>
            <a:ext cx="4136796" cy="41367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a:extLst>
              <a:ext uri="{FF2B5EF4-FFF2-40B4-BE49-F238E27FC236}">
                <a16:creationId xmlns:a16="http://schemas.microsoft.com/office/drawing/2014/main" id="{8BD0F24B-6E31-4B84-B71E-1751E1815B4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A05AD1F9-D5D6-45BB-B031-2D5267C11B95}"/>
              </a:ext>
            </a:extLst>
          </p:cNvPr>
          <p:cNvPicPr>
            <a:picLocks noChangeAspect="1"/>
          </p:cNvPicPr>
          <p:nvPr/>
        </p:nvPicPr>
        <p:blipFill>
          <a:blip r:embed="rId2"/>
          <a:stretch>
            <a:fillRect/>
          </a:stretch>
        </p:blipFill>
        <p:spPr>
          <a:xfrm>
            <a:off x="1393926" y="0"/>
            <a:ext cx="9099348" cy="6490868"/>
          </a:xfrm>
          <a:prstGeom prst="rect">
            <a:avLst/>
          </a:prstGeom>
        </p:spPr>
      </p:pic>
      <p:sp>
        <p:nvSpPr>
          <p:cNvPr id="10" name="TextBox 9">
            <a:extLst>
              <a:ext uri="{FF2B5EF4-FFF2-40B4-BE49-F238E27FC236}">
                <a16:creationId xmlns:a16="http://schemas.microsoft.com/office/drawing/2014/main" id="{02EBBE65-DA57-4AA7-B76C-9DA34D5AF390}"/>
              </a:ext>
            </a:extLst>
          </p:cNvPr>
          <p:cNvSpPr txBox="1"/>
          <p:nvPr/>
        </p:nvSpPr>
        <p:spPr>
          <a:xfrm>
            <a:off x="4722828" y="6462665"/>
            <a:ext cx="7469172" cy="369332"/>
          </a:xfrm>
          <a:prstGeom prst="rect">
            <a:avLst/>
          </a:prstGeom>
          <a:noFill/>
        </p:spPr>
        <p:txBody>
          <a:bodyPr wrap="square">
            <a:spAutoFit/>
          </a:bodyPr>
          <a:lstStyle/>
          <a:p>
            <a:pPr algn="r"/>
            <a:r>
              <a:rPr lang="en-US" dirty="0"/>
              <a:t>Source: https://www.washingtonpost.com/graphics/health/workout-at-work/</a:t>
            </a:r>
          </a:p>
        </p:txBody>
      </p:sp>
    </p:spTree>
    <p:extLst>
      <p:ext uri="{BB962C8B-B14F-4D97-AF65-F5344CB8AC3E}">
        <p14:creationId xmlns:p14="http://schemas.microsoft.com/office/powerpoint/2010/main" val="228436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DEE249-005E-4B5C-A935-9CD75823D9F1}"/>
              </a:ext>
            </a:extLst>
          </p:cNvPr>
          <p:cNvPicPr>
            <a:picLocks noChangeAspect="1"/>
          </p:cNvPicPr>
          <p:nvPr/>
        </p:nvPicPr>
        <p:blipFill>
          <a:blip r:embed="rId2"/>
          <a:stretch>
            <a:fillRect/>
          </a:stretch>
        </p:blipFill>
        <p:spPr>
          <a:xfrm>
            <a:off x="3658082" y="0"/>
            <a:ext cx="4875835" cy="6858000"/>
          </a:xfrm>
          <a:prstGeom prst="rect">
            <a:avLst/>
          </a:prstGeom>
        </p:spPr>
      </p:pic>
    </p:spTree>
    <p:extLst>
      <p:ext uri="{BB962C8B-B14F-4D97-AF65-F5344CB8AC3E}">
        <p14:creationId xmlns:p14="http://schemas.microsoft.com/office/powerpoint/2010/main" val="145761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b Lift">
            <a:extLst>
              <a:ext uri="{FF2B5EF4-FFF2-40B4-BE49-F238E27FC236}">
                <a16:creationId xmlns:a16="http://schemas.microsoft.com/office/drawing/2014/main" id="{CEE76A7B-22EA-424A-990B-8E51DA809F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13" y="774699"/>
            <a:ext cx="3935094" cy="393509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7A1F4928-5363-4C24-B10A-324DDC9C05CB}"/>
              </a:ext>
            </a:extLst>
          </p:cNvPr>
          <p:cNvPicPr>
            <a:picLocks noChangeAspect="1"/>
          </p:cNvPicPr>
          <p:nvPr/>
        </p:nvPicPr>
        <p:blipFill>
          <a:blip r:embed="rId3"/>
          <a:stretch>
            <a:fillRect/>
          </a:stretch>
        </p:blipFill>
        <p:spPr>
          <a:xfrm>
            <a:off x="4128453" y="774699"/>
            <a:ext cx="3935094" cy="3935094"/>
          </a:xfrm>
          <a:prstGeom prst="rect">
            <a:avLst/>
          </a:prstGeom>
        </p:spPr>
      </p:pic>
      <p:pic>
        <p:nvPicPr>
          <p:cNvPr id="19" name="Picture 18">
            <a:extLst>
              <a:ext uri="{FF2B5EF4-FFF2-40B4-BE49-F238E27FC236}">
                <a16:creationId xmlns:a16="http://schemas.microsoft.com/office/drawing/2014/main" id="{3136BD64-CD06-4D39-B618-3D36BAF78191}"/>
              </a:ext>
            </a:extLst>
          </p:cNvPr>
          <p:cNvPicPr>
            <a:picLocks noChangeAspect="1"/>
          </p:cNvPicPr>
          <p:nvPr/>
        </p:nvPicPr>
        <p:blipFill>
          <a:blip r:embed="rId4"/>
          <a:stretch>
            <a:fillRect/>
          </a:stretch>
        </p:blipFill>
        <p:spPr>
          <a:xfrm>
            <a:off x="8160385" y="774699"/>
            <a:ext cx="3935094" cy="3935094"/>
          </a:xfrm>
          <a:prstGeom prst="rect">
            <a:avLst/>
          </a:prstGeom>
        </p:spPr>
      </p:pic>
      <p:sp>
        <p:nvSpPr>
          <p:cNvPr id="23" name="TextBox 22">
            <a:extLst>
              <a:ext uri="{FF2B5EF4-FFF2-40B4-BE49-F238E27FC236}">
                <a16:creationId xmlns:a16="http://schemas.microsoft.com/office/drawing/2014/main" id="{B67875B2-C855-4CFC-9F31-483FE411CB2E}"/>
              </a:ext>
            </a:extLst>
          </p:cNvPr>
          <p:cNvSpPr txBox="1"/>
          <p:nvPr/>
        </p:nvSpPr>
        <p:spPr>
          <a:xfrm>
            <a:off x="1461409" y="4846890"/>
            <a:ext cx="1137501" cy="369332"/>
          </a:xfrm>
          <a:prstGeom prst="rect">
            <a:avLst/>
          </a:prstGeom>
          <a:noFill/>
        </p:spPr>
        <p:txBody>
          <a:bodyPr wrap="square">
            <a:spAutoFit/>
          </a:bodyPr>
          <a:lstStyle/>
          <a:p>
            <a:pPr algn="ctr"/>
            <a:r>
              <a:rPr lang="en-US" b="1" i="0">
                <a:solidFill>
                  <a:srgbClr val="2F3846"/>
                </a:solidFill>
                <a:effectLst/>
                <a:latin typeface="PS Savoy"/>
              </a:rPr>
              <a:t>Ab Lift</a:t>
            </a:r>
            <a:endParaRPr lang="en-US" b="1" i="0" dirty="0">
              <a:solidFill>
                <a:srgbClr val="2F3846"/>
              </a:solidFill>
              <a:effectLst/>
              <a:latin typeface="PS Savoy"/>
            </a:endParaRPr>
          </a:p>
        </p:txBody>
      </p:sp>
      <p:sp>
        <p:nvSpPr>
          <p:cNvPr id="25" name="TextBox 24">
            <a:extLst>
              <a:ext uri="{FF2B5EF4-FFF2-40B4-BE49-F238E27FC236}">
                <a16:creationId xmlns:a16="http://schemas.microsoft.com/office/drawing/2014/main" id="{0773EA29-72E2-41E7-A839-378EDD75C2C9}"/>
              </a:ext>
            </a:extLst>
          </p:cNvPr>
          <p:cNvSpPr txBox="1"/>
          <p:nvPr/>
        </p:nvSpPr>
        <p:spPr>
          <a:xfrm>
            <a:off x="5371315" y="4846890"/>
            <a:ext cx="1449370" cy="373203"/>
          </a:xfrm>
          <a:prstGeom prst="rect">
            <a:avLst/>
          </a:prstGeom>
          <a:noFill/>
        </p:spPr>
        <p:txBody>
          <a:bodyPr wrap="square">
            <a:spAutoFit/>
          </a:bodyPr>
          <a:lstStyle/>
          <a:p>
            <a:pPr algn="ctr"/>
            <a:r>
              <a:rPr lang="en-US" b="1" i="0" dirty="0">
                <a:solidFill>
                  <a:srgbClr val="2F3846"/>
                </a:solidFill>
                <a:effectLst/>
                <a:latin typeface="PS Savoy"/>
              </a:rPr>
              <a:t>Chair Squat</a:t>
            </a:r>
          </a:p>
        </p:txBody>
      </p:sp>
      <p:sp>
        <p:nvSpPr>
          <p:cNvPr id="27" name="TextBox 26">
            <a:extLst>
              <a:ext uri="{FF2B5EF4-FFF2-40B4-BE49-F238E27FC236}">
                <a16:creationId xmlns:a16="http://schemas.microsoft.com/office/drawing/2014/main" id="{B742A4F8-B63B-4150-BA33-B2C3114E5E33}"/>
              </a:ext>
            </a:extLst>
          </p:cNvPr>
          <p:cNvSpPr txBox="1"/>
          <p:nvPr/>
        </p:nvSpPr>
        <p:spPr>
          <a:xfrm>
            <a:off x="8965882" y="4846890"/>
            <a:ext cx="2324100" cy="369332"/>
          </a:xfrm>
          <a:prstGeom prst="rect">
            <a:avLst/>
          </a:prstGeom>
          <a:noFill/>
        </p:spPr>
        <p:txBody>
          <a:bodyPr wrap="square">
            <a:spAutoFit/>
          </a:bodyPr>
          <a:lstStyle/>
          <a:p>
            <a:r>
              <a:rPr lang="en-US" b="1" dirty="0"/>
              <a:t>Inner Thigh Knee Lift</a:t>
            </a:r>
          </a:p>
        </p:txBody>
      </p:sp>
      <p:sp>
        <p:nvSpPr>
          <p:cNvPr id="26" name="TextBox 25">
            <a:extLst>
              <a:ext uri="{FF2B5EF4-FFF2-40B4-BE49-F238E27FC236}">
                <a16:creationId xmlns:a16="http://schemas.microsoft.com/office/drawing/2014/main" id="{3C8150CA-C060-418F-BC4A-30E5438668ED}"/>
              </a:ext>
            </a:extLst>
          </p:cNvPr>
          <p:cNvSpPr txBox="1"/>
          <p:nvPr/>
        </p:nvSpPr>
        <p:spPr>
          <a:xfrm>
            <a:off x="7833674" y="6155702"/>
            <a:ext cx="4261805" cy="369332"/>
          </a:xfrm>
          <a:prstGeom prst="rect">
            <a:avLst/>
          </a:prstGeom>
          <a:noFill/>
        </p:spPr>
        <p:txBody>
          <a:bodyPr wrap="square" rtlCol="0">
            <a:spAutoFit/>
          </a:bodyPr>
          <a:lstStyle/>
          <a:p>
            <a:pPr algn="r"/>
            <a:r>
              <a:rPr lang="en-US" dirty="0"/>
              <a:t>Source: https://www.popsugar.com/fitness</a:t>
            </a:r>
          </a:p>
        </p:txBody>
      </p:sp>
    </p:spTree>
    <p:extLst>
      <p:ext uri="{BB962C8B-B14F-4D97-AF65-F5344CB8AC3E}">
        <p14:creationId xmlns:p14="http://schemas.microsoft.com/office/powerpoint/2010/main" val="120150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5077E8-6D54-4AA0-9481-FD7896721A82}"/>
              </a:ext>
            </a:extLst>
          </p:cNvPr>
          <p:cNvPicPr>
            <a:picLocks noChangeAspect="1"/>
          </p:cNvPicPr>
          <p:nvPr/>
        </p:nvPicPr>
        <p:blipFill>
          <a:blip r:embed="rId2"/>
          <a:stretch>
            <a:fillRect/>
          </a:stretch>
        </p:blipFill>
        <p:spPr>
          <a:xfrm>
            <a:off x="462110" y="484822"/>
            <a:ext cx="1996610" cy="1784969"/>
          </a:xfrm>
          <a:prstGeom prst="rect">
            <a:avLst/>
          </a:prstGeom>
        </p:spPr>
      </p:pic>
      <p:pic>
        <p:nvPicPr>
          <p:cNvPr id="7" name="Picture 6">
            <a:extLst>
              <a:ext uri="{FF2B5EF4-FFF2-40B4-BE49-F238E27FC236}">
                <a16:creationId xmlns:a16="http://schemas.microsoft.com/office/drawing/2014/main" id="{1FFFFC54-6282-4792-A5B7-1DEACD648256}"/>
              </a:ext>
            </a:extLst>
          </p:cNvPr>
          <p:cNvPicPr>
            <a:picLocks noChangeAspect="1"/>
          </p:cNvPicPr>
          <p:nvPr/>
        </p:nvPicPr>
        <p:blipFill>
          <a:blip r:embed="rId3"/>
          <a:stretch>
            <a:fillRect/>
          </a:stretch>
        </p:blipFill>
        <p:spPr>
          <a:xfrm>
            <a:off x="440839" y="3058336"/>
            <a:ext cx="3059747" cy="3059747"/>
          </a:xfrm>
          <a:prstGeom prst="rect">
            <a:avLst/>
          </a:prstGeom>
        </p:spPr>
      </p:pic>
      <p:pic>
        <p:nvPicPr>
          <p:cNvPr id="9" name="Picture 8">
            <a:extLst>
              <a:ext uri="{FF2B5EF4-FFF2-40B4-BE49-F238E27FC236}">
                <a16:creationId xmlns:a16="http://schemas.microsoft.com/office/drawing/2014/main" id="{6F66C87F-AA90-4947-AA67-69BABDE89E8E}"/>
              </a:ext>
            </a:extLst>
          </p:cNvPr>
          <p:cNvPicPr>
            <a:picLocks noChangeAspect="1"/>
          </p:cNvPicPr>
          <p:nvPr/>
        </p:nvPicPr>
        <p:blipFill>
          <a:blip r:embed="rId4"/>
          <a:stretch>
            <a:fillRect/>
          </a:stretch>
        </p:blipFill>
        <p:spPr>
          <a:xfrm>
            <a:off x="7567295" y="3850640"/>
            <a:ext cx="2397760" cy="2397760"/>
          </a:xfrm>
          <a:prstGeom prst="rect">
            <a:avLst/>
          </a:prstGeom>
        </p:spPr>
      </p:pic>
      <p:sp>
        <p:nvSpPr>
          <p:cNvPr id="10" name="TextBox 9">
            <a:extLst>
              <a:ext uri="{FF2B5EF4-FFF2-40B4-BE49-F238E27FC236}">
                <a16:creationId xmlns:a16="http://schemas.microsoft.com/office/drawing/2014/main" id="{3D36FE3B-8F1B-4CC1-8B7E-2797D092C511}"/>
              </a:ext>
            </a:extLst>
          </p:cNvPr>
          <p:cNvSpPr txBox="1"/>
          <p:nvPr/>
        </p:nvSpPr>
        <p:spPr>
          <a:xfrm>
            <a:off x="3998426" y="769342"/>
            <a:ext cx="3799840" cy="4893647"/>
          </a:xfrm>
          <a:prstGeom prst="rect">
            <a:avLst/>
          </a:prstGeom>
          <a:noFill/>
        </p:spPr>
        <p:txBody>
          <a:bodyPr wrap="square" rtlCol="0">
            <a:spAutoFit/>
          </a:bodyPr>
          <a:lstStyle/>
          <a:p>
            <a:pPr algn="ctr"/>
            <a:r>
              <a:rPr lang="en-US" sz="2400" dirty="0"/>
              <a:t>Desk Exercise Tools:</a:t>
            </a:r>
          </a:p>
          <a:p>
            <a:endParaRPr lang="en-US" dirty="0"/>
          </a:p>
          <a:p>
            <a:pPr marL="285750" indent="-285750">
              <a:buFont typeface="Arial" panose="020B0604020202020204" pitchFamily="34" charset="0"/>
              <a:buChar char="•"/>
            </a:pPr>
            <a:r>
              <a:rPr lang="en-US" dirty="0"/>
              <a:t>Step counters (Smart watches, phones, basic devices)</a:t>
            </a:r>
          </a:p>
          <a:p>
            <a:pPr marL="285750" indent="-285750">
              <a:buFont typeface="Arial" panose="020B0604020202020204" pitchFamily="34" charset="0"/>
              <a:buChar char="•"/>
            </a:pPr>
            <a:r>
              <a:rPr lang="en-US" dirty="0"/>
              <a:t>Balance board</a:t>
            </a:r>
          </a:p>
          <a:p>
            <a:pPr marL="285750" indent="-285750">
              <a:buFont typeface="Arial" panose="020B0604020202020204" pitchFamily="34" charset="0"/>
              <a:buChar char="•"/>
            </a:pPr>
            <a:r>
              <a:rPr lang="en-US" dirty="0"/>
              <a:t>Stability cushion</a:t>
            </a:r>
          </a:p>
          <a:p>
            <a:pPr marL="285750" indent="-285750">
              <a:buFont typeface="Arial" panose="020B0604020202020204" pitchFamily="34" charset="0"/>
              <a:buChar char="•"/>
            </a:pPr>
            <a:r>
              <a:rPr lang="en-US" dirty="0"/>
              <a:t>Hand exercise (squeezy) balls</a:t>
            </a:r>
          </a:p>
          <a:p>
            <a:pPr marL="285750" indent="-285750">
              <a:buFont typeface="Arial" panose="020B0604020202020204" pitchFamily="34" charset="0"/>
              <a:buChar char="•"/>
            </a:pPr>
            <a:r>
              <a:rPr lang="en-US" dirty="0"/>
              <a:t>Grip training tools</a:t>
            </a:r>
          </a:p>
          <a:p>
            <a:pPr marL="285750" indent="-285750">
              <a:buFont typeface="Arial" panose="020B0604020202020204" pitchFamily="34" charset="0"/>
              <a:buChar char="•"/>
            </a:pPr>
            <a:r>
              <a:rPr lang="en-US" dirty="0"/>
              <a:t>Gyro ball</a:t>
            </a:r>
          </a:p>
          <a:p>
            <a:pPr marL="285750" indent="-285750">
              <a:buFont typeface="Arial" panose="020B0604020202020204" pitchFamily="34" charset="0"/>
              <a:buChar char="•"/>
            </a:pPr>
            <a:r>
              <a:rPr lang="en-US" dirty="0"/>
              <a:t>Small weights</a:t>
            </a:r>
          </a:p>
          <a:p>
            <a:pPr marL="285750" indent="-285750">
              <a:buFont typeface="Arial" panose="020B0604020202020204" pitchFamily="34" charset="0"/>
              <a:buChar char="•"/>
            </a:pPr>
            <a:r>
              <a:rPr lang="en-US" dirty="0"/>
              <a:t>Ankle weights</a:t>
            </a:r>
          </a:p>
          <a:p>
            <a:pPr marL="285750" indent="-285750">
              <a:buFont typeface="Arial" panose="020B0604020202020204" pitchFamily="34" charset="0"/>
              <a:buChar char="•"/>
            </a:pPr>
            <a:r>
              <a:rPr lang="en-US" dirty="0"/>
              <a:t>Stretch bands</a:t>
            </a:r>
          </a:p>
          <a:p>
            <a:pPr marL="285750" indent="-285750">
              <a:buFont typeface="Arial" panose="020B0604020202020204" pitchFamily="34" charset="0"/>
              <a:buChar char="•"/>
            </a:pPr>
            <a:r>
              <a:rPr lang="en-US" dirty="0"/>
              <a:t>Under desk elliptical</a:t>
            </a:r>
          </a:p>
          <a:p>
            <a:pPr marL="285750" indent="-285750">
              <a:buFont typeface="Arial" panose="020B0604020202020204" pitchFamily="34" charset="0"/>
              <a:buChar char="•"/>
            </a:pPr>
            <a:r>
              <a:rPr lang="en-US" dirty="0"/>
              <a:t>Under desk pedal exerciser</a:t>
            </a:r>
          </a:p>
          <a:p>
            <a:pPr marL="285750" indent="-285750">
              <a:buFont typeface="Arial" panose="020B0604020202020204" pitchFamily="34" charset="0"/>
              <a:buChar char="•"/>
            </a:pPr>
            <a:r>
              <a:rPr lang="en-US" dirty="0"/>
              <a:t>Treadmill desk</a:t>
            </a:r>
          </a:p>
          <a:p>
            <a:endParaRPr lang="en-US" dirty="0"/>
          </a:p>
          <a:p>
            <a:pPr marL="285750" indent="-285750">
              <a:buFont typeface="Arial" panose="020B0604020202020204" pitchFamily="34" charset="0"/>
              <a:buChar char="•"/>
            </a:pPr>
            <a:endParaRPr lang="en-US" dirty="0"/>
          </a:p>
        </p:txBody>
      </p:sp>
      <p:pic>
        <p:nvPicPr>
          <p:cNvPr id="11" name="Picture 10">
            <a:extLst>
              <a:ext uri="{FF2B5EF4-FFF2-40B4-BE49-F238E27FC236}">
                <a16:creationId xmlns:a16="http://schemas.microsoft.com/office/drawing/2014/main" id="{85735789-24FC-4B5C-AD6E-69B0CC3EDC96}"/>
              </a:ext>
            </a:extLst>
          </p:cNvPr>
          <p:cNvPicPr>
            <a:picLocks noChangeAspect="1"/>
          </p:cNvPicPr>
          <p:nvPr/>
        </p:nvPicPr>
        <p:blipFill>
          <a:blip r:embed="rId5"/>
          <a:stretch>
            <a:fillRect/>
          </a:stretch>
        </p:blipFill>
        <p:spPr>
          <a:xfrm>
            <a:off x="8766175" y="769342"/>
            <a:ext cx="2153239" cy="2153239"/>
          </a:xfrm>
          <a:prstGeom prst="rect">
            <a:avLst/>
          </a:prstGeom>
        </p:spPr>
      </p:pic>
    </p:spTree>
    <p:extLst>
      <p:ext uri="{BB962C8B-B14F-4D97-AF65-F5344CB8AC3E}">
        <p14:creationId xmlns:p14="http://schemas.microsoft.com/office/powerpoint/2010/main" val="38286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2B861-0442-4A56-8CFE-E62DF52391E1}"/>
              </a:ext>
            </a:extLst>
          </p:cNvPr>
          <p:cNvSpPr>
            <a:spLocks noGrp="1"/>
          </p:cNvSpPr>
          <p:nvPr>
            <p:ph type="title"/>
          </p:nvPr>
        </p:nvSpPr>
        <p:spPr/>
        <p:txBody>
          <a:bodyPr/>
          <a:lstStyle/>
          <a:p>
            <a:r>
              <a:rPr lang="en-US" dirty="0"/>
              <a:t>Do you know?</a:t>
            </a:r>
          </a:p>
        </p:txBody>
      </p:sp>
      <p:sp>
        <p:nvSpPr>
          <p:cNvPr id="3" name="Content Placeholder 2">
            <a:extLst>
              <a:ext uri="{FF2B5EF4-FFF2-40B4-BE49-F238E27FC236}">
                <a16:creationId xmlns:a16="http://schemas.microsoft.com/office/drawing/2014/main" id="{904EA885-472F-4117-8208-C594C7154457}"/>
              </a:ext>
            </a:extLst>
          </p:cNvPr>
          <p:cNvSpPr>
            <a:spLocks noGrp="1"/>
          </p:cNvSpPr>
          <p:nvPr>
            <p:ph idx="1"/>
          </p:nvPr>
        </p:nvSpPr>
        <p:spPr/>
        <p:txBody>
          <a:bodyPr>
            <a:normAutofit lnSpcReduction="10000"/>
          </a:bodyPr>
          <a:lstStyle/>
          <a:p>
            <a:r>
              <a:rPr lang="en-US" dirty="0"/>
              <a:t>You can get subsidized access to gyms through </a:t>
            </a:r>
            <a:r>
              <a:rPr lang="en-US" b="1" dirty="0"/>
              <a:t>Active &amp; Fit Direct</a:t>
            </a:r>
          </a:p>
          <a:p>
            <a:r>
              <a:rPr lang="en-US" dirty="0"/>
              <a:t>You have access to health coaches who can provide more specific information (HR Direct &gt; My Health Online &gt; Coaching)</a:t>
            </a:r>
          </a:p>
          <a:p>
            <a:pPr lvl="1"/>
            <a:r>
              <a:rPr lang="en-US" dirty="0"/>
              <a:t>Lifestyle Management Session</a:t>
            </a:r>
          </a:p>
          <a:p>
            <a:pPr lvl="1"/>
            <a:r>
              <a:rPr lang="en-US" dirty="0"/>
              <a:t>Physical Activity Session</a:t>
            </a:r>
          </a:p>
          <a:p>
            <a:r>
              <a:rPr lang="en-US" dirty="0"/>
              <a:t>Resources regarding various health topics are available through work partners (</a:t>
            </a:r>
            <a:r>
              <a:rPr lang="en-US" dirty="0">
                <a:hlinkClick r:id="rId2"/>
              </a:rPr>
              <a:t>https://www.lifesolutionsforyou.com/</a:t>
            </a:r>
            <a:r>
              <a:rPr lang="en-US" dirty="0"/>
              <a:t> &gt; Login &gt; Corporate login &gt; Company code “</a:t>
            </a:r>
            <a:r>
              <a:rPr lang="en-US" dirty="0" err="1"/>
              <a:t>upmc</a:t>
            </a:r>
            <a:r>
              <a:rPr lang="en-US" dirty="0"/>
              <a:t>”)</a:t>
            </a:r>
          </a:p>
          <a:p>
            <a:r>
              <a:rPr lang="en-US" dirty="0"/>
              <a:t>Pitt Faculty and staff have access to the facilities in Trees Hall and the Pitt Sports Dome. There are no fees for using these facilities. Valid Pitt ID is needed for access. Please call to check (</a:t>
            </a:r>
            <a:r>
              <a:rPr lang="en-US" dirty="0">
                <a:hlinkClick r:id="rId3"/>
              </a:rPr>
              <a:t>https://www.studentaffairs.pitt.edu/campus-recreation/facilities-and-hours/</a:t>
            </a:r>
            <a:r>
              <a:rPr lang="en-US" dirty="0"/>
              <a:t>)</a:t>
            </a:r>
          </a:p>
          <a:p>
            <a:r>
              <a:rPr lang="en-US"/>
              <a:t>Gym </a:t>
            </a:r>
            <a:r>
              <a:rPr lang="en-US" dirty="0"/>
              <a:t>at Magee </a:t>
            </a:r>
            <a:r>
              <a:rPr lang="en-US" dirty="0" err="1"/>
              <a:t>Womens</a:t>
            </a:r>
            <a:r>
              <a:rPr lang="en-US" dirty="0"/>
              <a:t>’ hospital</a:t>
            </a:r>
          </a:p>
          <a:p>
            <a:pPr marL="45720"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11001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42147-5159-4530-B003-94348EE4DB54}"/>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010E34E7-17A2-445A-BA4E-AB2FF83828CD}"/>
              </a:ext>
            </a:extLst>
          </p:cNvPr>
          <p:cNvSpPr>
            <a:spLocks noGrp="1"/>
          </p:cNvSpPr>
          <p:nvPr>
            <p:ph idx="1"/>
          </p:nvPr>
        </p:nvSpPr>
        <p:spPr/>
        <p:txBody>
          <a:bodyPr>
            <a:normAutofit fontScale="70000" lnSpcReduction="20000"/>
          </a:bodyPr>
          <a:lstStyle/>
          <a:p>
            <a:r>
              <a:rPr lang="en-US" dirty="0"/>
              <a:t>Discreet desk exercises - </a:t>
            </a:r>
            <a:r>
              <a:rPr lang="en-US" dirty="0">
                <a:hlinkClick r:id="rId2"/>
              </a:rPr>
              <a:t>https://blog.fitbit.com/desk-exercises/</a:t>
            </a:r>
            <a:endParaRPr lang="en-US" dirty="0"/>
          </a:p>
          <a:p>
            <a:r>
              <a:rPr lang="en-US" dirty="0"/>
              <a:t>Exercise at your desk (also discreet)- https://www.managerup.com/exercise-at-your-desk/</a:t>
            </a:r>
          </a:p>
          <a:p>
            <a:r>
              <a:rPr lang="en-US" b="1" dirty="0"/>
              <a:t>Simple walking workouts - </a:t>
            </a:r>
            <a:r>
              <a:rPr lang="en-US" dirty="0">
                <a:hlinkClick r:id="rId3"/>
              </a:rPr>
              <a:t>https://www.youtube.com/c/LeslieSansonesWalkatHome/featured</a:t>
            </a:r>
            <a:endParaRPr lang="en-US" dirty="0"/>
          </a:p>
          <a:p>
            <a:r>
              <a:rPr lang="en-US" b="1" dirty="0"/>
              <a:t>Tackling neck and back pain at your desk - </a:t>
            </a:r>
            <a:r>
              <a:rPr lang="en-US" dirty="0">
                <a:hlinkClick r:id="rId4"/>
              </a:rPr>
              <a:t>https://www.youtube.com/watch?v=5AAL2RcIxM8&amp;ab_channel=Bob%26Brad</a:t>
            </a:r>
            <a:endParaRPr lang="en-US" dirty="0"/>
          </a:p>
          <a:p>
            <a:r>
              <a:rPr lang="en-US" dirty="0"/>
              <a:t>Setting up your computer and desk - </a:t>
            </a:r>
            <a:r>
              <a:rPr lang="en-US" dirty="0">
                <a:hlinkClick r:id="rId5"/>
              </a:rPr>
              <a:t>https://www.youtube.com/watch?v=1lh8oXnlWik&amp;ab_channel=Bob%26Brad</a:t>
            </a:r>
            <a:r>
              <a:rPr lang="en-US" dirty="0"/>
              <a:t> ; </a:t>
            </a:r>
            <a:r>
              <a:rPr lang="en-US" dirty="0">
                <a:hlinkClick r:id="rId6"/>
              </a:rPr>
              <a:t>https://www.youtube.com/watch?v=K88q_oEwRS8&amp;ab_channel=MayoClinic</a:t>
            </a:r>
            <a:endParaRPr lang="en-US" dirty="0"/>
          </a:p>
          <a:p>
            <a:r>
              <a:rPr lang="en-US" dirty="0"/>
              <a:t>Desk Yoga - </a:t>
            </a:r>
            <a:r>
              <a:rPr lang="en-US" dirty="0">
                <a:hlinkClick r:id="rId7"/>
              </a:rPr>
              <a:t>https://www.youtube.com/watch?v=tAUf7aajBWE&amp;ab_channel=YogaWithAdriene</a:t>
            </a:r>
            <a:endParaRPr lang="en-US" dirty="0"/>
          </a:p>
          <a:p>
            <a:r>
              <a:rPr lang="en-US" b="1" dirty="0" err="1"/>
              <a:t>Deskfit</a:t>
            </a:r>
            <a:r>
              <a:rPr lang="en-US" b="1" dirty="0"/>
              <a:t> -</a:t>
            </a:r>
            <a:r>
              <a:rPr lang="en-US" dirty="0"/>
              <a:t> </a:t>
            </a:r>
            <a:r>
              <a:rPr lang="en-US" dirty="0">
                <a:hlinkClick r:id="rId8"/>
              </a:rPr>
              <a:t>https://www.nasa.gov/sites/default/files/atoms/files/hq_deskfit_booklet_6.10.2020.pdf</a:t>
            </a:r>
            <a:r>
              <a:rPr lang="en-US" dirty="0"/>
              <a:t> </a:t>
            </a:r>
          </a:p>
          <a:p>
            <a:r>
              <a:rPr lang="en-US" dirty="0" err="1"/>
              <a:t>Popsugar</a:t>
            </a:r>
            <a:r>
              <a:rPr lang="en-US" dirty="0"/>
              <a:t> Fitness - </a:t>
            </a:r>
            <a:r>
              <a:rPr lang="en-US" dirty="0">
                <a:hlinkClick r:id="rId9"/>
              </a:rPr>
              <a:t>https://www.popsugar.com/fitness/Desk-Exercises-Strengthen-Abs-Thighs-Buns-19114865</a:t>
            </a:r>
            <a:endParaRPr lang="en-US" dirty="0"/>
          </a:p>
          <a:p>
            <a:r>
              <a:rPr lang="en-US" dirty="0" err="1"/>
              <a:t>Deskercises</a:t>
            </a:r>
            <a:r>
              <a:rPr lang="en-US" dirty="0"/>
              <a:t> to try - </a:t>
            </a:r>
            <a:r>
              <a:rPr lang="en-US" dirty="0">
                <a:hlinkClick r:id="rId10"/>
              </a:rPr>
              <a:t>https://greatist.com/fitness/deskercise-33-ways-exercise-work</a:t>
            </a:r>
            <a:endParaRPr lang="en-US" dirty="0"/>
          </a:p>
          <a:p>
            <a:r>
              <a:rPr lang="en-US" dirty="0"/>
              <a:t>Want a laugh? - </a:t>
            </a:r>
            <a:r>
              <a:rPr lang="en-US" dirty="0">
                <a:hlinkClick r:id="rId11"/>
              </a:rPr>
              <a:t>https://thecooperreview.com/12-exercises-to-do-at-your-desk/</a:t>
            </a:r>
            <a:endParaRPr lang="en-US" dirty="0"/>
          </a:p>
        </p:txBody>
      </p:sp>
    </p:spTree>
    <p:extLst>
      <p:ext uri="{BB962C8B-B14F-4D97-AF65-F5344CB8AC3E}">
        <p14:creationId xmlns:p14="http://schemas.microsoft.com/office/powerpoint/2010/main" val="407074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1850" y="2483427"/>
            <a:ext cx="10515600" cy="1127039"/>
          </a:xfrm>
        </p:spPr>
        <p:txBody>
          <a:bodyPr/>
          <a:lstStyle/>
          <a:p>
            <a:r>
              <a:rPr lang="en-US" dirty="0"/>
              <a:t>Thank you!</a:t>
            </a:r>
          </a:p>
        </p:txBody>
      </p:sp>
    </p:spTree>
    <p:extLst>
      <p:ext uri="{BB962C8B-B14F-4D97-AF65-F5344CB8AC3E}">
        <p14:creationId xmlns:p14="http://schemas.microsoft.com/office/powerpoint/2010/main" val="25661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Crunch the numbers</a:t>
            </a:r>
          </a:p>
        </p:txBody>
      </p:sp>
      <p:sp>
        <p:nvSpPr>
          <p:cNvPr id="3" name="Content Placeholder 2"/>
          <p:cNvSpPr>
            <a:spLocks noGrp="1"/>
          </p:cNvSpPr>
          <p:nvPr>
            <p:ph idx="1"/>
          </p:nvPr>
        </p:nvSpPr>
        <p:spPr/>
        <p:txBody>
          <a:bodyPr>
            <a:normAutofit fontScale="92500" lnSpcReduction="10000"/>
          </a:bodyPr>
          <a:lstStyle/>
          <a:p>
            <a:r>
              <a:rPr lang="en-US" dirty="0"/>
              <a:t>Do you know your current weight and BMI?</a:t>
            </a:r>
          </a:p>
          <a:p>
            <a:pPr lvl="1"/>
            <a:r>
              <a:rPr lang="en-US" dirty="0"/>
              <a:t>https://www.nhlbi.nih.gov/health/educational/lose_wt/BMI/bmicalc.htm</a:t>
            </a:r>
          </a:p>
          <a:p>
            <a:r>
              <a:rPr lang="en-US" dirty="0"/>
              <a:t>Do you know your waist circumference?</a:t>
            </a:r>
          </a:p>
          <a:p>
            <a:pPr lvl="1"/>
            <a:r>
              <a:rPr lang="en-US" dirty="0"/>
              <a:t>You have a higher risk of developing obesity-related conditions if you are a man whose waist circumference is more than 40 inches or a non-pregnant woman whose waist circumference is more than 35 inches (Source: https://www.cdc.gov/healthyweight/assessing/index.html)</a:t>
            </a:r>
          </a:p>
          <a:p>
            <a:r>
              <a:rPr lang="en-US" dirty="0"/>
              <a:t>Do you know your average daily calorie requirement?</a:t>
            </a:r>
          </a:p>
          <a:p>
            <a:pPr lvl="1"/>
            <a:r>
              <a:rPr lang="en-US" dirty="0"/>
              <a:t>Total Daily Energy Expenditure (TDEE) kcal/day = BMR x Physical Activity Level Constant</a:t>
            </a:r>
          </a:p>
          <a:p>
            <a:pPr lvl="1"/>
            <a:r>
              <a:rPr lang="en-US" dirty="0"/>
              <a:t>Physical activity level constant = 1.2 (sedentary), lightly active (1.375), moderately active (1.55), very active (1.725), extremely active (1.9)</a:t>
            </a:r>
          </a:p>
          <a:p>
            <a:r>
              <a:rPr lang="en-US" dirty="0"/>
              <a:t>Do you know how many steps per day do you walk on average?</a:t>
            </a:r>
          </a:p>
          <a:p>
            <a:pPr lvl="1"/>
            <a:r>
              <a:rPr lang="en-US" dirty="0"/>
              <a:t>Check your smart watch or phone step counter!</a:t>
            </a:r>
          </a:p>
          <a:p>
            <a:r>
              <a:rPr lang="en-US" dirty="0"/>
              <a:t>Do you know how much exercise you need?</a:t>
            </a:r>
          </a:p>
        </p:txBody>
      </p:sp>
    </p:spTree>
    <p:extLst>
      <p:ext uri="{BB962C8B-B14F-4D97-AF65-F5344CB8AC3E}">
        <p14:creationId xmlns:p14="http://schemas.microsoft.com/office/powerpoint/2010/main" val="283697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69C8906-0790-4C4F-B787-9DF906F59A10}"/>
              </a:ext>
            </a:extLst>
          </p:cNvPr>
          <p:cNvPicPr>
            <a:picLocks noGrp="1" noChangeAspect="1"/>
          </p:cNvPicPr>
          <p:nvPr>
            <p:ph idx="1"/>
          </p:nvPr>
        </p:nvPicPr>
        <p:blipFill>
          <a:blip r:embed="rId2"/>
          <a:stretch>
            <a:fillRect/>
          </a:stretch>
        </p:blipFill>
        <p:spPr>
          <a:xfrm>
            <a:off x="3522383" y="301658"/>
            <a:ext cx="4556388" cy="6083013"/>
          </a:xfrm>
          <a:prstGeom prst="rect">
            <a:avLst/>
          </a:prstGeom>
        </p:spPr>
      </p:pic>
    </p:spTree>
    <p:extLst>
      <p:ext uri="{BB962C8B-B14F-4D97-AF65-F5344CB8AC3E}">
        <p14:creationId xmlns:p14="http://schemas.microsoft.com/office/powerpoint/2010/main" val="127168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10;&#10;Description automatically generated">
            <a:extLst>
              <a:ext uri="{FF2B5EF4-FFF2-40B4-BE49-F238E27FC236}">
                <a16:creationId xmlns:a16="http://schemas.microsoft.com/office/drawing/2014/main" id="{4F5FE139-34FC-42B5-8D28-D1992991CB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8246" y="214591"/>
            <a:ext cx="6915505" cy="1524078"/>
          </a:xfrm>
        </p:spPr>
      </p:pic>
      <p:pic>
        <p:nvPicPr>
          <p:cNvPr id="11" name="Picture 10" descr="Chart&#10;&#10;Description automatically generated">
            <a:extLst>
              <a:ext uri="{FF2B5EF4-FFF2-40B4-BE49-F238E27FC236}">
                <a16:creationId xmlns:a16="http://schemas.microsoft.com/office/drawing/2014/main" id="{A5DBF881-6028-4659-9798-EB8097833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8351" y="1825244"/>
            <a:ext cx="8295297" cy="4561249"/>
          </a:xfrm>
          <a:prstGeom prst="rect">
            <a:avLst/>
          </a:prstGeom>
        </p:spPr>
      </p:pic>
    </p:spTree>
    <p:extLst>
      <p:ext uri="{BB962C8B-B14F-4D97-AF65-F5344CB8AC3E}">
        <p14:creationId xmlns:p14="http://schemas.microsoft.com/office/powerpoint/2010/main" val="226010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DB017AC-EFEB-4A93-83FC-2A559200FAD0}"/>
              </a:ext>
            </a:extLst>
          </p:cNvPr>
          <p:cNvPicPr>
            <a:picLocks noGrp="1" noChangeAspect="1"/>
          </p:cNvPicPr>
          <p:nvPr>
            <p:ph idx="1"/>
          </p:nvPr>
        </p:nvPicPr>
        <p:blipFill rotWithShape="1">
          <a:blip r:embed="rId2"/>
          <a:srcRect/>
          <a:stretch/>
        </p:blipFill>
        <p:spPr>
          <a:xfrm>
            <a:off x="20" y="10"/>
            <a:ext cx="12191980" cy="6857990"/>
          </a:xfrm>
          <a:prstGeom prst="rect">
            <a:avLst/>
          </a:prstGeom>
          <a:noFill/>
        </p:spPr>
      </p:pic>
    </p:spTree>
    <p:extLst>
      <p:ext uri="{BB962C8B-B14F-4D97-AF65-F5344CB8AC3E}">
        <p14:creationId xmlns:p14="http://schemas.microsoft.com/office/powerpoint/2010/main" val="167524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F1107723-F15C-41E1-B94D-24CD915A19AC}"/>
              </a:ext>
            </a:extLst>
          </p:cNvPr>
          <p:cNvPicPr>
            <a:picLocks noGrp="1" noChangeAspect="1"/>
          </p:cNvPicPr>
          <p:nvPr>
            <p:ph idx="1"/>
          </p:nvPr>
        </p:nvPicPr>
        <p:blipFill>
          <a:blip r:embed="rId2"/>
          <a:stretch>
            <a:fillRect/>
          </a:stretch>
        </p:blipFill>
        <p:spPr>
          <a:xfrm>
            <a:off x="3885414" y="288389"/>
            <a:ext cx="4421171" cy="5902492"/>
          </a:xfrm>
          <a:prstGeom prst="rect">
            <a:avLst/>
          </a:prstGeom>
        </p:spPr>
      </p:pic>
    </p:spTree>
    <p:extLst>
      <p:ext uri="{BB962C8B-B14F-4D97-AF65-F5344CB8AC3E}">
        <p14:creationId xmlns:p14="http://schemas.microsoft.com/office/powerpoint/2010/main" val="859251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FBB716D-16B3-49DE-90D9-EBD68B779A3C}"/>
              </a:ext>
            </a:extLst>
          </p:cNvPr>
          <p:cNvPicPr>
            <a:picLocks noGrp="1" noChangeAspect="1"/>
          </p:cNvPicPr>
          <p:nvPr>
            <p:ph idx="1"/>
          </p:nvPr>
        </p:nvPicPr>
        <p:blipFill rotWithShape="1">
          <a:blip r:embed="rId2"/>
          <a:srcRect b="15730"/>
          <a:stretch/>
        </p:blipFill>
        <p:spPr>
          <a:xfrm>
            <a:off x="20" y="10"/>
            <a:ext cx="12191980" cy="6857990"/>
          </a:xfrm>
          <a:prstGeom prst="rect">
            <a:avLst/>
          </a:prstGeom>
          <a:noFill/>
        </p:spPr>
      </p:pic>
      <p:sp>
        <p:nvSpPr>
          <p:cNvPr id="7" name="TextBox 6">
            <a:extLst>
              <a:ext uri="{FF2B5EF4-FFF2-40B4-BE49-F238E27FC236}">
                <a16:creationId xmlns:a16="http://schemas.microsoft.com/office/drawing/2014/main" id="{A9333BE6-CBE3-459B-98D4-6A5DB082762D}"/>
              </a:ext>
            </a:extLst>
          </p:cNvPr>
          <p:cNvSpPr txBox="1"/>
          <p:nvPr/>
        </p:nvSpPr>
        <p:spPr>
          <a:xfrm>
            <a:off x="5093617" y="5136528"/>
            <a:ext cx="2073897" cy="646331"/>
          </a:xfrm>
          <a:prstGeom prst="rect">
            <a:avLst/>
          </a:prstGeom>
          <a:solidFill>
            <a:schemeClr val="bg1"/>
          </a:solidFill>
          <a:ln w="38100">
            <a:solidFill>
              <a:schemeClr val="tx1"/>
            </a:solidFill>
          </a:ln>
        </p:spPr>
        <p:txBody>
          <a:bodyPr wrap="square" rtlCol="0">
            <a:spAutoFit/>
          </a:bodyPr>
          <a:lstStyle/>
          <a:p>
            <a:pPr algn="ctr"/>
            <a:r>
              <a:rPr lang="en-US" dirty="0"/>
              <a:t>Keep a water bottle on your desk</a:t>
            </a:r>
          </a:p>
        </p:txBody>
      </p:sp>
      <p:sp>
        <p:nvSpPr>
          <p:cNvPr id="8" name="TextBox 7">
            <a:extLst>
              <a:ext uri="{FF2B5EF4-FFF2-40B4-BE49-F238E27FC236}">
                <a16:creationId xmlns:a16="http://schemas.microsoft.com/office/drawing/2014/main" id="{312B61DD-6D5D-4393-9B69-E1BC808F84AE}"/>
              </a:ext>
            </a:extLst>
          </p:cNvPr>
          <p:cNvSpPr txBox="1"/>
          <p:nvPr/>
        </p:nvSpPr>
        <p:spPr>
          <a:xfrm>
            <a:off x="1302471" y="6136063"/>
            <a:ext cx="2073897" cy="646331"/>
          </a:xfrm>
          <a:prstGeom prst="rect">
            <a:avLst/>
          </a:prstGeom>
          <a:solidFill>
            <a:schemeClr val="bg1"/>
          </a:solidFill>
          <a:ln w="38100">
            <a:solidFill>
              <a:schemeClr val="tx1"/>
            </a:solidFill>
          </a:ln>
        </p:spPr>
        <p:txBody>
          <a:bodyPr wrap="square" rtlCol="0">
            <a:spAutoFit/>
          </a:bodyPr>
          <a:lstStyle/>
          <a:p>
            <a:pPr algn="ctr"/>
            <a:r>
              <a:rPr lang="en-US" dirty="0"/>
              <a:t>Set a timer – Alexa/Siri/Google</a:t>
            </a:r>
          </a:p>
        </p:txBody>
      </p:sp>
      <p:sp>
        <p:nvSpPr>
          <p:cNvPr id="10" name="Speech Bubble: Rectangle with Corners Rounded 9">
            <a:extLst>
              <a:ext uri="{FF2B5EF4-FFF2-40B4-BE49-F238E27FC236}">
                <a16:creationId xmlns:a16="http://schemas.microsoft.com/office/drawing/2014/main" id="{D25C232F-E784-47CC-92C5-8878970AC922}"/>
              </a:ext>
            </a:extLst>
          </p:cNvPr>
          <p:cNvSpPr/>
          <p:nvPr/>
        </p:nvSpPr>
        <p:spPr>
          <a:xfrm>
            <a:off x="2763520" y="1062314"/>
            <a:ext cx="1930400" cy="1026160"/>
          </a:xfrm>
          <a:prstGeom prst="wedgeRoundRectCallout">
            <a:avLst>
              <a:gd name="adj1" fmla="val 63904"/>
              <a:gd name="adj2" fmla="val 72401"/>
              <a:gd name="adj3" fmla="val 16667"/>
            </a:avLst>
          </a:prstGeom>
          <a:solidFill>
            <a:schemeClr val="lt1">
              <a:alpha val="51000"/>
            </a:schemeClr>
          </a:solidFill>
          <a:ln w="285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777E3695-B2A8-4667-9445-6083892E1FB5}"/>
              </a:ext>
            </a:extLst>
          </p:cNvPr>
          <p:cNvSpPr txBox="1"/>
          <p:nvPr/>
        </p:nvSpPr>
        <p:spPr>
          <a:xfrm>
            <a:off x="2895600" y="1209040"/>
            <a:ext cx="1645920" cy="646331"/>
          </a:xfrm>
          <a:prstGeom prst="rect">
            <a:avLst/>
          </a:prstGeom>
          <a:noFill/>
        </p:spPr>
        <p:txBody>
          <a:bodyPr wrap="square" rtlCol="0">
            <a:spAutoFit/>
          </a:bodyPr>
          <a:lstStyle/>
          <a:p>
            <a:pPr algn="ctr"/>
            <a:r>
              <a:rPr lang="en-US" dirty="0"/>
              <a:t>How about a walk?</a:t>
            </a:r>
          </a:p>
        </p:txBody>
      </p:sp>
      <p:sp>
        <p:nvSpPr>
          <p:cNvPr id="12" name="TextBox 11">
            <a:extLst>
              <a:ext uri="{FF2B5EF4-FFF2-40B4-BE49-F238E27FC236}">
                <a16:creationId xmlns:a16="http://schemas.microsoft.com/office/drawing/2014/main" id="{BF958F48-E65A-4F1C-AD4B-05D78366251D}"/>
              </a:ext>
            </a:extLst>
          </p:cNvPr>
          <p:cNvSpPr txBox="1"/>
          <p:nvPr/>
        </p:nvSpPr>
        <p:spPr>
          <a:xfrm>
            <a:off x="2297417" y="4103905"/>
            <a:ext cx="2073897" cy="369332"/>
          </a:xfrm>
          <a:prstGeom prst="rect">
            <a:avLst/>
          </a:prstGeom>
          <a:solidFill>
            <a:schemeClr val="bg1"/>
          </a:solidFill>
          <a:ln w="38100">
            <a:solidFill>
              <a:schemeClr val="tx1"/>
            </a:solidFill>
          </a:ln>
        </p:spPr>
        <p:txBody>
          <a:bodyPr wrap="square" rtlCol="0">
            <a:spAutoFit/>
          </a:bodyPr>
          <a:lstStyle/>
          <a:p>
            <a:pPr algn="ctr"/>
            <a:r>
              <a:rPr lang="en-US" dirty="0"/>
              <a:t>Reset your posture</a:t>
            </a:r>
          </a:p>
        </p:txBody>
      </p:sp>
      <p:sp>
        <p:nvSpPr>
          <p:cNvPr id="13" name="TextBox 12">
            <a:extLst>
              <a:ext uri="{FF2B5EF4-FFF2-40B4-BE49-F238E27FC236}">
                <a16:creationId xmlns:a16="http://schemas.microsoft.com/office/drawing/2014/main" id="{84459BBD-C527-4B64-A913-E8DEB12008A4}"/>
              </a:ext>
            </a:extLst>
          </p:cNvPr>
          <p:cNvSpPr txBox="1"/>
          <p:nvPr/>
        </p:nvSpPr>
        <p:spPr>
          <a:xfrm>
            <a:off x="6876854" y="2782669"/>
            <a:ext cx="2073897" cy="646331"/>
          </a:xfrm>
          <a:prstGeom prst="rect">
            <a:avLst/>
          </a:prstGeom>
          <a:solidFill>
            <a:schemeClr val="bg1"/>
          </a:solidFill>
          <a:ln w="38100">
            <a:solidFill>
              <a:schemeClr val="tx1"/>
            </a:solidFill>
          </a:ln>
        </p:spPr>
        <p:txBody>
          <a:bodyPr wrap="square" rtlCol="0">
            <a:spAutoFit/>
          </a:bodyPr>
          <a:lstStyle/>
          <a:p>
            <a:pPr algn="ctr"/>
            <a:r>
              <a:rPr lang="en-US" dirty="0"/>
              <a:t>Alternate sitting and standing</a:t>
            </a:r>
          </a:p>
        </p:txBody>
      </p:sp>
      <p:pic>
        <p:nvPicPr>
          <p:cNvPr id="14" name="Picture 13">
            <a:extLst>
              <a:ext uri="{FF2B5EF4-FFF2-40B4-BE49-F238E27FC236}">
                <a16:creationId xmlns:a16="http://schemas.microsoft.com/office/drawing/2014/main" id="{FE6F7ABE-ED8A-4A1C-83FE-A60012793705}"/>
              </a:ext>
            </a:extLst>
          </p:cNvPr>
          <p:cNvPicPr>
            <a:picLocks noChangeAspect="1"/>
          </p:cNvPicPr>
          <p:nvPr/>
        </p:nvPicPr>
        <p:blipFill>
          <a:blip r:embed="rId3"/>
          <a:stretch>
            <a:fillRect/>
          </a:stretch>
        </p:blipFill>
        <p:spPr>
          <a:xfrm>
            <a:off x="10086680" y="190961"/>
            <a:ext cx="1734533" cy="2439670"/>
          </a:xfrm>
          <a:prstGeom prst="rect">
            <a:avLst/>
          </a:prstGeom>
        </p:spPr>
      </p:pic>
      <p:sp>
        <p:nvSpPr>
          <p:cNvPr id="15" name="TextBox 14">
            <a:extLst>
              <a:ext uri="{FF2B5EF4-FFF2-40B4-BE49-F238E27FC236}">
                <a16:creationId xmlns:a16="http://schemas.microsoft.com/office/drawing/2014/main" id="{627D94E8-3852-4DDA-B3A9-BFC5EA29BE75}"/>
              </a:ext>
            </a:extLst>
          </p:cNvPr>
          <p:cNvSpPr txBox="1"/>
          <p:nvPr/>
        </p:nvSpPr>
        <p:spPr>
          <a:xfrm>
            <a:off x="7913803" y="441488"/>
            <a:ext cx="2073897" cy="646331"/>
          </a:xfrm>
          <a:prstGeom prst="rect">
            <a:avLst/>
          </a:prstGeom>
          <a:solidFill>
            <a:schemeClr val="bg1"/>
          </a:solidFill>
          <a:ln w="38100">
            <a:solidFill>
              <a:schemeClr val="tx1"/>
            </a:solidFill>
          </a:ln>
        </p:spPr>
        <p:txBody>
          <a:bodyPr wrap="square" rtlCol="0">
            <a:spAutoFit/>
          </a:bodyPr>
          <a:lstStyle/>
          <a:p>
            <a:pPr algn="ctr"/>
            <a:r>
              <a:rPr lang="en-US" dirty="0"/>
              <a:t>Desk Exercise Printout</a:t>
            </a:r>
          </a:p>
        </p:txBody>
      </p:sp>
    </p:spTree>
    <p:extLst>
      <p:ext uri="{BB962C8B-B14F-4D97-AF65-F5344CB8AC3E}">
        <p14:creationId xmlns:p14="http://schemas.microsoft.com/office/powerpoint/2010/main" val="164614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p:bldP spid="12" grpId="0" animBg="1"/>
      <p:bldP spid="13"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13476-6D6D-479F-AB85-D35E462456E9}"/>
              </a:ext>
            </a:extLst>
          </p:cNvPr>
          <p:cNvSpPr>
            <a:spLocks noGrp="1"/>
          </p:cNvSpPr>
          <p:nvPr>
            <p:ph type="title"/>
          </p:nvPr>
        </p:nvSpPr>
        <p:spPr>
          <a:xfrm>
            <a:off x="1524000" y="457200"/>
            <a:ext cx="9144000" cy="1143000"/>
          </a:xfrm>
        </p:spPr>
        <p:txBody>
          <a:bodyPr anchor="b">
            <a:normAutofit/>
          </a:bodyPr>
          <a:lstStyle/>
          <a:p>
            <a:r>
              <a:rPr lang="en-US" dirty="0"/>
              <a:t>Walk?!</a:t>
            </a:r>
          </a:p>
        </p:txBody>
      </p:sp>
      <p:graphicFrame>
        <p:nvGraphicFramePr>
          <p:cNvPr id="5" name="Content Placeholder 2">
            <a:extLst>
              <a:ext uri="{FF2B5EF4-FFF2-40B4-BE49-F238E27FC236}">
                <a16:creationId xmlns:a16="http://schemas.microsoft.com/office/drawing/2014/main" id="{06621BB4-C25D-4AD5-973D-D9F8CB22B3C7}"/>
              </a:ext>
            </a:extLst>
          </p:cNvPr>
          <p:cNvGraphicFramePr>
            <a:graphicFrameLocks noGrp="1"/>
          </p:cNvGraphicFramePr>
          <p:nvPr>
            <p:ph idx="1"/>
            <p:extLst>
              <p:ext uri="{D42A27DB-BD31-4B8C-83A1-F6EECF244321}">
                <p14:modId xmlns:p14="http://schemas.microsoft.com/office/powerpoint/2010/main" val="3645168973"/>
              </p:ext>
            </p:extLst>
          </p:nvPr>
        </p:nvGraphicFramePr>
        <p:xfrm>
          <a:off x="1524000" y="1714500"/>
          <a:ext cx="9144000" cy="4457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923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1A9F1370-85D9-4D1F-9AAE-CEE522875A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9746" y="586503"/>
            <a:ext cx="5034746" cy="2267717"/>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FE077C11-EC6A-4A13-9381-986A21E2FF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9746" y="3178901"/>
            <a:ext cx="5358658" cy="2071827"/>
          </a:xfrm>
          <a:prstGeom prst="rect">
            <a:avLst/>
          </a:prstGeom>
        </p:spPr>
      </p:pic>
      <p:pic>
        <p:nvPicPr>
          <p:cNvPr id="17" name="Picture 16">
            <a:extLst>
              <a:ext uri="{FF2B5EF4-FFF2-40B4-BE49-F238E27FC236}">
                <a16:creationId xmlns:a16="http://schemas.microsoft.com/office/drawing/2014/main" id="{892D92FA-2093-4349-960B-F670788B0631}"/>
              </a:ext>
            </a:extLst>
          </p:cNvPr>
          <p:cNvPicPr>
            <a:picLocks noChangeAspect="1"/>
          </p:cNvPicPr>
          <p:nvPr/>
        </p:nvPicPr>
        <p:blipFill>
          <a:blip r:embed="rId4"/>
          <a:stretch>
            <a:fillRect/>
          </a:stretch>
        </p:blipFill>
        <p:spPr>
          <a:xfrm>
            <a:off x="460962" y="744690"/>
            <a:ext cx="5728784" cy="4830719"/>
          </a:xfrm>
          <a:prstGeom prst="rect">
            <a:avLst/>
          </a:prstGeom>
        </p:spPr>
      </p:pic>
      <p:sp>
        <p:nvSpPr>
          <p:cNvPr id="18" name="TextBox 17">
            <a:extLst>
              <a:ext uri="{FF2B5EF4-FFF2-40B4-BE49-F238E27FC236}">
                <a16:creationId xmlns:a16="http://schemas.microsoft.com/office/drawing/2014/main" id="{5A74E318-A355-4F38-8586-C7317628DEF1}"/>
              </a:ext>
            </a:extLst>
          </p:cNvPr>
          <p:cNvSpPr txBox="1"/>
          <p:nvPr/>
        </p:nvSpPr>
        <p:spPr>
          <a:xfrm>
            <a:off x="7192652" y="6117996"/>
            <a:ext cx="4637987" cy="369332"/>
          </a:xfrm>
          <a:prstGeom prst="rect">
            <a:avLst/>
          </a:prstGeom>
          <a:noFill/>
        </p:spPr>
        <p:txBody>
          <a:bodyPr wrap="square" rtlCol="0">
            <a:spAutoFit/>
          </a:bodyPr>
          <a:lstStyle/>
          <a:p>
            <a:pPr algn="r"/>
            <a:r>
              <a:rPr lang="en-US" dirty="0"/>
              <a:t>Source: NASA </a:t>
            </a:r>
            <a:r>
              <a:rPr lang="en-US" dirty="0" err="1"/>
              <a:t>Deskfit</a:t>
            </a:r>
            <a:r>
              <a:rPr lang="en-US" dirty="0"/>
              <a:t> document</a:t>
            </a:r>
          </a:p>
        </p:txBody>
      </p:sp>
    </p:spTree>
    <p:extLst>
      <p:ext uri="{BB962C8B-B14F-4D97-AF65-F5344CB8AC3E}">
        <p14:creationId xmlns:p14="http://schemas.microsoft.com/office/powerpoint/2010/main" val="301101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ealth Fitness 16x9">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 and fitness presentation (widescreen).potx" id="{ABFD658B-2256-413B-9244-0F977A0B2D12}" vid="{E4CB021D-C859-4C82-BDBB-2F2FACCF0D80}"/>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Health and fitness presentation (widescreen)</Template>
  <TotalTime>191</TotalTime>
  <Words>732</Words>
  <Application>Microsoft Office PowerPoint</Application>
  <PresentationFormat>Widescreen</PresentationFormat>
  <Paragraphs>72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Health Fitness 16x9</vt:lpstr>
      <vt:lpstr>Staying active at work by shikha malhotra</vt:lpstr>
      <vt:lpstr>Let’s Crunch the numbers</vt:lpstr>
      <vt:lpstr>PowerPoint Presentation</vt:lpstr>
      <vt:lpstr>PowerPoint Presentation</vt:lpstr>
      <vt:lpstr>PowerPoint Presentation</vt:lpstr>
      <vt:lpstr>PowerPoint Presentation</vt:lpstr>
      <vt:lpstr>PowerPoint Presentation</vt:lpstr>
      <vt:lpstr>Walk?!</vt:lpstr>
      <vt:lpstr>PowerPoint Presentation</vt:lpstr>
      <vt:lpstr>PowerPoint Presentation</vt:lpstr>
      <vt:lpstr>PowerPoint Presentation</vt:lpstr>
      <vt:lpstr>PowerPoint Presentation</vt:lpstr>
      <vt:lpstr>PowerPoint Presentation</vt:lpstr>
      <vt:lpstr>Do you know?</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Staying active at work</dc:title>
  <dc:creator>Shikha Malhotra</dc:creator>
  <cp:lastModifiedBy>Shikha Malhotra</cp:lastModifiedBy>
  <cp:revision>8</cp:revision>
  <dcterms:created xsi:type="dcterms:W3CDTF">2021-12-15T01:23:08Z</dcterms:created>
  <dcterms:modified xsi:type="dcterms:W3CDTF">2023-06-15T16:09:24Z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MSIP_Label_5e4b1be8-281e-475d-98b0-21c3457e5a46_Enabled">
    <vt:lpwstr>true</vt:lpwstr>
  </property>
  <property fmtid="{D5CDD505-2E9C-101B-9397-08002B2CF9AE}" pid="4" name="MSIP_Label_5e4b1be8-281e-475d-98b0-21c3457e5a46_SetDate">
    <vt:lpwstr>2023-06-15T16:07:55Z</vt:lpwstr>
  </property>
  <property fmtid="{D5CDD505-2E9C-101B-9397-08002B2CF9AE}" pid="5" name="MSIP_Label_5e4b1be8-281e-475d-98b0-21c3457e5a46_Method">
    <vt:lpwstr>Standard</vt:lpwstr>
  </property>
  <property fmtid="{D5CDD505-2E9C-101B-9397-08002B2CF9AE}" pid="6" name="MSIP_Label_5e4b1be8-281e-475d-98b0-21c3457e5a46_Name">
    <vt:lpwstr>Public</vt:lpwstr>
  </property>
  <property fmtid="{D5CDD505-2E9C-101B-9397-08002B2CF9AE}" pid="7" name="MSIP_Label_5e4b1be8-281e-475d-98b0-21c3457e5a46_SiteId">
    <vt:lpwstr>8b3dd73e-4e72-4679-b191-56da1588712b</vt:lpwstr>
  </property>
  <property fmtid="{D5CDD505-2E9C-101B-9397-08002B2CF9AE}" pid="8" name="MSIP_Label_5e4b1be8-281e-475d-98b0-21c3457e5a46_ActionId">
    <vt:lpwstr>6a010275-9099-4350-9bc5-02a91ee7b20b</vt:lpwstr>
  </property>
  <property fmtid="{D5CDD505-2E9C-101B-9397-08002B2CF9AE}" pid="9" name="MSIP_Label_5e4b1be8-281e-475d-98b0-21c3457e5a46_ContentBits">
    <vt:lpwstr>0</vt:lpwstr>
  </property>
</Properties>
</file>