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475EEC-77E6-7BD0-BBEE-55809852E83A}" v="11" dt="2025-03-04T16:40:09.052"/>
    <p1510:client id="{CF01E1A0-462B-99F5-CEDF-F3C858EF73F5}" v="3" dt="2025-03-06T13:40:06.3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EDB62-2FC2-453D-BD9A-697F17BC8AA9}" type="datetimeFigureOut">
              <a:t>3/10/2025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D0FB9-3E0A-4E65-9C6C-FEB4C83FE3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52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https://www.qualitydigest.com/inside/customer-care-article/ergonomic-microscopes-olympus-improve-productivity-072621.html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D0FB9-3E0A-4E65-9C6C-FEB4C83FE38D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04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Tuck chin and slowly draw left ear to left shoulder.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D0FB9-3E0A-4E65-9C6C-FEB4C83FE38D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1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KqR1EoEmq9c" TargetMode="External"/><Relationship Id="rId3" Type="http://schemas.openxmlformats.org/officeDocument/2006/relationships/hyperlink" Target="https://www.youtube.com/watch?v=rOwm-XS2nvE" TargetMode="External"/><Relationship Id="rId7" Type="http://schemas.openxmlformats.org/officeDocument/2006/relationships/hyperlink" Target="https://www.youtube.com/watch?v=U5VtjFywhIA" TargetMode="External"/><Relationship Id="rId12" Type="http://schemas.openxmlformats.org/officeDocument/2006/relationships/hyperlink" Target="https://www.youtube.com/watch?v=QDSLZvYevIc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yghNB3z0Ulw&amp;t=160s" TargetMode="External"/><Relationship Id="rId11" Type="http://schemas.openxmlformats.org/officeDocument/2006/relationships/hyperlink" Target="https://www.youtube.com/watch?v=5J8RIIvEj6k" TargetMode="External"/><Relationship Id="rId5" Type="http://schemas.openxmlformats.org/officeDocument/2006/relationships/hyperlink" Target="https://www.youtube.com/watch?v=LB4CxC7Ckbw" TargetMode="External"/><Relationship Id="rId10" Type="http://schemas.openxmlformats.org/officeDocument/2006/relationships/hyperlink" Target="https://www.youtube.com/watch?v=GwPe0JwYbrA" TargetMode="External"/><Relationship Id="rId4" Type="http://schemas.openxmlformats.org/officeDocument/2006/relationships/hyperlink" Target="https://www.youtube.com/watch?v=r7ZSEd0E908&amp;t=35s" TargetMode="External"/><Relationship Id="rId9" Type="http://schemas.openxmlformats.org/officeDocument/2006/relationships/hyperlink" Target="https://www.youtube.com/watch?v=x6DyLXdi_J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Pathology Ergonomics: An Exercise Physiologist's Perspective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Matt </a:t>
            </a:r>
            <a:r>
              <a:rPr lang="en-US" dirty="0" err="1"/>
              <a:t>Romanish</a:t>
            </a:r>
            <a:r>
              <a:rPr lang="en-US" dirty="0"/>
              <a:t>, DO, EP-C 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his neck&#10;&#10;AI-generated content may be incorrect.">
            <a:extLst>
              <a:ext uri="{FF2B5EF4-FFF2-40B4-BE49-F238E27FC236}">
                <a16:creationId xmlns:a16="http://schemas.microsoft.com/office/drawing/2014/main" id="{5AF6BCBB-9D20-4C41-8459-1C0772436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" y="1905000"/>
            <a:ext cx="5166360" cy="2887980"/>
          </a:xfrm>
          <a:prstGeom prst="rect">
            <a:avLst/>
          </a:prstGeom>
        </p:spPr>
      </p:pic>
      <p:pic>
        <p:nvPicPr>
          <p:cNvPr id="5" name="Picture 4" descr="A person sitting on a chair with his back and hands on his hips&#10;&#10;AI-generated content may be incorrect.">
            <a:extLst>
              <a:ext uri="{FF2B5EF4-FFF2-40B4-BE49-F238E27FC236}">
                <a16:creationId xmlns:a16="http://schemas.microsoft.com/office/drawing/2014/main" id="{D4A589B5-7BE9-8472-FF6B-6527B730A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118" y="1420178"/>
            <a:ext cx="3850005" cy="38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6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C5152-C5BA-73CB-5F33-417A79C0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Proper Ergonomics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91B06-F8BE-84EF-BC77-EC92516AC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Height adjustable Desk! </a:t>
            </a:r>
            <a:r>
              <a:rPr lang="en-US" sz="2400" dirty="0"/>
              <a:t>Or at least chair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Shoulders relaxed at your side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Eyes aligned with the microscope eyepiece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Chin tucked back and not lifted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Forearms supported on cushions, if possible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Adjust the eye piece to avoid a forward head position</a:t>
            </a:r>
          </a:p>
          <a:p>
            <a:endParaRPr lang="en-US" sz="1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BE85D0-B6FC-AA44-0657-E6CA39DB6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8918" y="460309"/>
            <a:ext cx="2769870" cy="2468880"/>
          </a:xfrm>
          <a:prstGeom prst="rect">
            <a:avLst/>
          </a:prstGeom>
        </p:spPr>
      </p:pic>
      <p:pic>
        <p:nvPicPr>
          <p:cNvPr id="5" name="Picture 4" descr="A black device with a textured surface&#10;&#10;AI-generated content may be incorrect.">
            <a:extLst>
              <a:ext uri="{FF2B5EF4-FFF2-40B4-BE49-F238E27FC236}">
                <a16:creationId xmlns:a16="http://schemas.microsoft.com/office/drawing/2014/main" id="{A58BCAFA-A29F-1EA8-112A-691B5E57F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543" y="3071848"/>
            <a:ext cx="2640066" cy="34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13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0E996-510A-0946-09E7-67E0A7C37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2F606-C555-5A1F-724D-F2F1E715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09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Proper Ergonomics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47DD4-6761-D8AD-E4EB-1ED24CE0C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endParaRPr lang="en-US" sz="1500" dirty="0"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If sitting, chair that provides good back and thigh support.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Sit with your back against the back rest and your feet supported on the chair ring or footrest.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Elevate, tilt or move the microscope closer to the edge of the counter to avoid bending your neck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753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EF3A1-05B1-2ADE-6AF8-340466B68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0B51-B5C9-28CA-B4C0-CC7F9E774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73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Proper Ergonomics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FB071-644A-6F15-50D1-BB390931C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05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1500" dirty="0"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If not adjustable, </a:t>
            </a: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dirty="0">
                <a:ea typeface="+mn-lt"/>
                <a:cs typeface="+mn-lt"/>
              </a:rPr>
              <a:t>books or binders under the microscope to elevate it</a:t>
            </a: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dirty="0">
                <a:ea typeface="+mn-lt"/>
                <a:cs typeface="+mn-lt"/>
              </a:rPr>
              <a:t>Raise your microscope to position yourself to reduce tilting your head and rounding your shoulders.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If your microscope is too high </a:t>
            </a:r>
          </a:p>
          <a:p>
            <a:pPr lvl="1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n-US" dirty="0">
                <a:ea typeface="+mn-lt"/>
                <a:cs typeface="+mn-lt"/>
              </a:rPr>
              <a:t>elevate your chair and use a chair ring or footrest for leg support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An angle so you can look directly into the eyepiece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Avoid leaning on hard edges or use a pad to cushion the edges</a:t>
            </a:r>
            <a:endParaRPr lang="en-US" sz="2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07606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looking through a microscope&#10;&#10;AI-generated content may be incorrect.">
            <a:extLst>
              <a:ext uri="{FF2B5EF4-FFF2-40B4-BE49-F238E27FC236}">
                <a16:creationId xmlns:a16="http://schemas.microsoft.com/office/drawing/2014/main" id="{FBBAA24B-9FDB-8AD3-58CF-4CE64C5E0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3" y="1902143"/>
            <a:ext cx="4493895" cy="3823335"/>
          </a:xfrm>
          <a:prstGeom prst="rect">
            <a:avLst/>
          </a:prstGeom>
        </p:spPr>
      </p:pic>
      <p:pic>
        <p:nvPicPr>
          <p:cNvPr id="7" name="Picture 6" descr="A person looking through a microscope&#10;&#10;AI-generated content may be incorrect.">
            <a:extLst>
              <a:ext uri="{FF2B5EF4-FFF2-40B4-BE49-F238E27FC236}">
                <a16:creationId xmlns:a16="http://schemas.microsoft.com/office/drawing/2014/main" id="{05BAFA0C-76ED-CF97-422F-2CB294E00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008" y="619125"/>
            <a:ext cx="4672965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2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2956A-EF6D-3E51-AB83-9CEBDF81E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looking through a microscope&#10;&#10;AI-generated content may be incorrect.">
            <a:extLst>
              <a:ext uri="{FF2B5EF4-FFF2-40B4-BE49-F238E27FC236}">
                <a16:creationId xmlns:a16="http://schemas.microsoft.com/office/drawing/2014/main" id="{39BF0A69-224F-1270-DC90-2AAEC486B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873" y="772478"/>
            <a:ext cx="9088755" cy="499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51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8D05-0295-F90B-F48D-DF36F5BB4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133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Upper Cross Syndrome </a:t>
            </a:r>
          </a:p>
        </p:txBody>
      </p:sp>
      <p:pic>
        <p:nvPicPr>
          <p:cNvPr id="4" name="Picture 3" descr="A diagram of a person&amp;#39;s body&#10;&#10;AI-generated content may be incorrect.">
            <a:extLst>
              <a:ext uri="{FF2B5EF4-FFF2-40B4-BE49-F238E27FC236}">
                <a16:creationId xmlns:a16="http://schemas.microsoft.com/office/drawing/2014/main" id="{3CA93B84-16C3-65B6-2D40-6489DFD85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513" y="1527869"/>
            <a:ext cx="4010025" cy="4440766"/>
          </a:xfrm>
          <a:prstGeom prst="rect">
            <a:avLst/>
          </a:prstGeom>
        </p:spPr>
      </p:pic>
      <p:pic>
        <p:nvPicPr>
          <p:cNvPr id="6" name="Picture 5" descr="3 Quick and Dirty Ways to Fix Your Posture: Part One | Balance In Motion">
            <a:extLst>
              <a:ext uri="{FF2B5EF4-FFF2-40B4-BE49-F238E27FC236}">
                <a16:creationId xmlns:a16="http://schemas.microsoft.com/office/drawing/2014/main" id="{2687FD03-F499-8CC6-1DFE-4162E8DDE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730" y="1582791"/>
            <a:ext cx="5193098" cy="433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37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2DC37-E5B0-5DD9-F1A3-D81611EB3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fix it?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72AF5-4908-ECB8-44DD-A2A4DCCF6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Proper set up </a:t>
            </a:r>
          </a:p>
          <a:p>
            <a:r>
              <a:rPr lang="en-US" dirty="0"/>
              <a:t>Self MFR </a:t>
            </a:r>
          </a:p>
          <a:p>
            <a:r>
              <a:rPr lang="en-US" dirty="0"/>
              <a:t>Stretch before strengthen (20-30 sec) </a:t>
            </a:r>
          </a:p>
        </p:txBody>
      </p:sp>
      <p:pic>
        <p:nvPicPr>
          <p:cNvPr id="4" name="Picture 3" descr="Image result for massage hook">
            <a:extLst>
              <a:ext uri="{FF2B5EF4-FFF2-40B4-BE49-F238E27FC236}">
                <a16:creationId xmlns:a16="http://schemas.microsoft.com/office/drawing/2014/main" id="{10F107BA-A262-10F7-D1C8-465F575EC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753" y="443734"/>
            <a:ext cx="2838012" cy="2764877"/>
          </a:xfrm>
          <a:prstGeom prst="rect">
            <a:avLst/>
          </a:prstGeom>
        </p:spPr>
      </p:pic>
      <p:pic>
        <p:nvPicPr>
          <p:cNvPr id="5" name="Picture 4" descr="3000r/min 6 Gear Handheld Massage Gun with 4 Massage Heads + Power ...">
            <a:extLst>
              <a:ext uri="{FF2B5EF4-FFF2-40B4-BE49-F238E27FC236}">
                <a16:creationId xmlns:a16="http://schemas.microsoft.com/office/drawing/2014/main" id="{14189F5A-9613-2E1C-F2D6-5BA2A87FF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6447" y="3205654"/>
            <a:ext cx="3275725" cy="3266967"/>
          </a:xfrm>
          <a:prstGeom prst="rect">
            <a:avLst/>
          </a:prstGeom>
        </p:spPr>
      </p:pic>
      <p:pic>
        <p:nvPicPr>
          <p:cNvPr id="6" name="Picture 5" descr="Image result for upper trap stretch">
            <a:extLst>
              <a:ext uri="{FF2B5EF4-FFF2-40B4-BE49-F238E27FC236}">
                <a16:creationId xmlns:a16="http://schemas.microsoft.com/office/drawing/2014/main" id="{ADF3072E-5C21-DC1F-6A3E-D1741946A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267" y="3430096"/>
            <a:ext cx="3054568" cy="305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1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FDC9-A114-92E7-CB71-7A4913C44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Upper Trap/ Lev Scap </a:t>
            </a:r>
          </a:p>
        </p:txBody>
      </p:sp>
      <p:pic>
        <p:nvPicPr>
          <p:cNvPr id="4" name="Picture 3" descr="Image result for upper trap stretch">
            <a:extLst>
              <a:ext uri="{FF2B5EF4-FFF2-40B4-BE49-F238E27FC236}">
                <a16:creationId xmlns:a16="http://schemas.microsoft.com/office/drawing/2014/main" id="{D7FDCB13-A887-0BE2-5352-0A30BFFE5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572" y="1872381"/>
            <a:ext cx="3958746" cy="3906554"/>
          </a:xfrm>
          <a:prstGeom prst="rect">
            <a:avLst/>
          </a:prstGeom>
        </p:spPr>
      </p:pic>
      <p:pic>
        <p:nvPicPr>
          <p:cNvPr id="5" name="Picture 4" descr="Image result for levator scap stretch">
            <a:extLst>
              <a:ext uri="{FF2B5EF4-FFF2-40B4-BE49-F238E27FC236}">
                <a16:creationId xmlns:a16="http://schemas.microsoft.com/office/drawing/2014/main" id="{B24A1713-8A22-E337-F321-2AAE13372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782" y="2112464"/>
            <a:ext cx="4970353" cy="262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09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45C9E-DCDD-FC6B-5166-93F36DF9B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8B60-27F0-7676-5905-B27A6F689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23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SCM/ Pec</a:t>
            </a:r>
          </a:p>
        </p:txBody>
      </p:sp>
      <p:pic>
        <p:nvPicPr>
          <p:cNvPr id="6" name="Picture 5" descr="Image result for scm stretch ">
            <a:extLst>
              <a:ext uri="{FF2B5EF4-FFF2-40B4-BE49-F238E27FC236}">
                <a16:creationId xmlns:a16="http://schemas.microsoft.com/office/drawing/2014/main" id="{2CF8BE54-07A7-E5E7-2C9E-0899FF9B5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4" y="1820190"/>
            <a:ext cx="4202742" cy="3614280"/>
          </a:xfrm>
          <a:prstGeom prst="rect">
            <a:avLst/>
          </a:prstGeom>
        </p:spPr>
      </p:pic>
      <p:pic>
        <p:nvPicPr>
          <p:cNvPr id="3" name="Picture 2" descr="Pectoralis-Major-Stretch-3-Toronto-Chiropractor | Bodi Empowerment">
            <a:extLst>
              <a:ext uri="{FF2B5EF4-FFF2-40B4-BE49-F238E27FC236}">
                <a16:creationId xmlns:a16="http://schemas.microsoft.com/office/drawing/2014/main" id="{CB833296-D4A4-30E9-69F4-E86C8E98E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442" y="1277261"/>
            <a:ext cx="4746846" cy="3019558"/>
          </a:xfrm>
          <a:prstGeom prst="rect">
            <a:avLst/>
          </a:prstGeom>
        </p:spPr>
      </p:pic>
      <p:pic>
        <p:nvPicPr>
          <p:cNvPr id="7" name="Picture 6" descr="Image result for pec stretches">
            <a:extLst>
              <a:ext uri="{FF2B5EF4-FFF2-40B4-BE49-F238E27FC236}">
                <a16:creationId xmlns:a16="http://schemas.microsoft.com/office/drawing/2014/main" id="{54ADBB65-0B3D-CA8F-39DD-152CC9DA8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140" y="4301581"/>
            <a:ext cx="2189444" cy="227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3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176D3-572B-C48D-7C4B-8B486AEB5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19DDE-4FE9-E78A-B0D1-DC1B71B22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55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Deep Flexors/ Lower Traps  </a:t>
            </a:r>
          </a:p>
        </p:txBody>
      </p:sp>
      <p:pic>
        <p:nvPicPr>
          <p:cNvPr id="3" name="Picture 2" descr="How To Do Chin Tucks Exercise Correctly (Video) - Fix Fwd Head Position ...">
            <a:extLst>
              <a:ext uri="{FF2B5EF4-FFF2-40B4-BE49-F238E27FC236}">
                <a16:creationId xmlns:a16="http://schemas.microsoft.com/office/drawing/2014/main" id="{525B45D9-0DA7-8272-3AD7-A0AD46485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704" y="1533131"/>
            <a:ext cx="3147166" cy="4720748"/>
          </a:xfrm>
          <a:prstGeom prst="rect">
            <a:avLst/>
          </a:prstGeom>
        </p:spPr>
      </p:pic>
      <p:pic>
        <p:nvPicPr>
          <p:cNvPr id="4" name="Picture 3" descr="Wall Slide @ 135 Degrees - YouTube">
            <a:extLst>
              <a:ext uri="{FF2B5EF4-FFF2-40B4-BE49-F238E27FC236}">
                <a16:creationId xmlns:a16="http://schemas.microsoft.com/office/drawing/2014/main" id="{A1B0412D-1BB8-B83A-B41D-69996AF2E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181" y="1534073"/>
            <a:ext cx="4320189" cy="2423510"/>
          </a:xfrm>
          <a:prstGeom prst="rect">
            <a:avLst/>
          </a:prstGeom>
        </p:spPr>
      </p:pic>
      <p:pic>
        <p:nvPicPr>
          <p:cNvPr id="5" name="Picture 4" descr="The 7 Best Lower Trap Exercises ...">
            <a:extLst>
              <a:ext uri="{FF2B5EF4-FFF2-40B4-BE49-F238E27FC236}">
                <a16:creationId xmlns:a16="http://schemas.microsoft.com/office/drawing/2014/main" id="{D1B14BF6-EEF5-D612-1461-731107D34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355" y="4377067"/>
            <a:ext cx="4141842" cy="167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24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08916-91BD-6776-1230-600ECC617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AE6D7-758E-BC2F-EF1F-0760D3AC5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55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Strengthen </a:t>
            </a:r>
          </a:p>
        </p:txBody>
      </p:sp>
      <p:pic>
        <p:nvPicPr>
          <p:cNvPr id="6" name="Picture 5" descr="Rhomboid Muscles ...">
            <a:extLst>
              <a:ext uri="{FF2B5EF4-FFF2-40B4-BE49-F238E27FC236}">
                <a16:creationId xmlns:a16="http://schemas.microsoft.com/office/drawing/2014/main" id="{5E5E392D-E973-5209-9243-8046478FA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905" y="1534073"/>
            <a:ext cx="4004879" cy="2248337"/>
          </a:xfrm>
          <a:prstGeom prst="rect">
            <a:avLst/>
          </a:prstGeom>
        </p:spPr>
      </p:pic>
      <p:pic>
        <p:nvPicPr>
          <p:cNvPr id="7" name="Picture 6" descr="19 Resistance Band Exercises For Full ...">
            <a:extLst>
              <a:ext uri="{FF2B5EF4-FFF2-40B4-BE49-F238E27FC236}">
                <a16:creationId xmlns:a16="http://schemas.microsoft.com/office/drawing/2014/main" id="{323EA575-A12F-A8DC-02B5-B7EF7720B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7" y="4276561"/>
            <a:ext cx="5138573" cy="1764533"/>
          </a:xfrm>
          <a:prstGeom prst="rect">
            <a:avLst/>
          </a:prstGeom>
        </p:spPr>
      </p:pic>
      <p:pic>
        <p:nvPicPr>
          <p:cNvPr id="8" name="Picture 7" descr="Exercises - Performance Health Academy">
            <a:extLst>
              <a:ext uri="{FF2B5EF4-FFF2-40B4-BE49-F238E27FC236}">
                <a16:creationId xmlns:a16="http://schemas.microsoft.com/office/drawing/2014/main" id="{912B8182-B421-DB1B-63EF-49605BD44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851" y="1201299"/>
            <a:ext cx="2913883" cy="2913883"/>
          </a:xfrm>
          <a:prstGeom prst="rect">
            <a:avLst/>
          </a:prstGeom>
        </p:spPr>
      </p:pic>
      <p:pic>
        <p:nvPicPr>
          <p:cNvPr id="9" name="Picture 8" descr="Image result for serratus wall slides with foam roller">
            <a:extLst>
              <a:ext uri="{FF2B5EF4-FFF2-40B4-BE49-F238E27FC236}">
                <a16:creationId xmlns:a16="http://schemas.microsoft.com/office/drawing/2014/main" id="{48DEDA3C-AE6E-FD4D-873F-7B87621B1A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2101" y="4114963"/>
            <a:ext cx="2490623" cy="24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95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23537-A03D-FCB7-3A73-C1830FB54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Lower Cross Syndrome</a:t>
            </a:r>
          </a:p>
        </p:txBody>
      </p:sp>
      <p:pic>
        <p:nvPicPr>
          <p:cNvPr id="5" name="Picture 4" descr="Lower Crossed Syndrome">
            <a:extLst>
              <a:ext uri="{FF2B5EF4-FFF2-40B4-BE49-F238E27FC236}">
                <a16:creationId xmlns:a16="http://schemas.microsoft.com/office/drawing/2014/main" id="{75AA9717-9C56-568F-3D1E-A7301FE59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026" y="2026034"/>
            <a:ext cx="2535949" cy="357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02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0002C-01D6-CC66-9D4F-87778E2B2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Psoas MFR, Erector spinae stretches </a:t>
            </a:r>
          </a:p>
        </p:txBody>
      </p:sp>
      <p:pic>
        <p:nvPicPr>
          <p:cNvPr id="4" name="Picture 3" descr="Stop Hip Flexor Soreness After Running ...">
            <a:extLst>
              <a:ext uri="{FF2B5EF4-FFF2-40B4-BE49-F238E27FC236}">
                <a16:creationId xmlns:a16="http://schemas.microsoft.com/office/drawing/2014/main" id="{0AEA6BBC-6631-1FB3-03B4-391662CAF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1" y="1717510"/>
            <a:ext cx="4184212" cy="1513599"/>
          </a:xfrm>
          <a:prstGeom prst="rect">
            <a:avLst/>
          </a:prstGeom>
        </p:spPr>
      </p:pic>
      <p:pic>
        <p:nvPicPr>
          <p:cNvPr id="5" name="Picture 4" descr="Image result for erector spinae strecthes">
            <a:extLst>
              <a:ext uri="{FF2B5EF4-FFF2-40B4-BE49-F238E27FC236}">
                <a16:creationId xmlns:a16="http://schemas.microsoft.com/office/drawing/2014/main" id="{01D91D80-C677-D8F3-FB82-A7F9C66A1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50" y="3631543"/>
            <a:ext cx="2713092" cy="2406431"/>
          </a:xfrm>
          <a:prstGeom prst="rect">
            <a:avLst/>
          </a:prstGeom>
        </p:spPr>
      </p:pic>
      <p:pic>
        <p:nvPicPr>
          <p:cNvPr id="6" name="Picture 5" descr="Yoga For Trauma: 9 Practices You Can Use To Work Through Trauma">
            <a:extLst>
              <a:ext uri="{FF2B5EF4-FFF2-40B4-BE49-F238E27FC236}">
                <a16:creationId xmlns:a16="http://schemas.microsoft.com/office/drawing/2014/main" id="{CD1C11DB-684F-8D3E-3C33-086CC6AA9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88" y="1710176"/>
            <a:ext cx="6768224" cy="419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01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4C16F-4129-6C9D-194D-71E0EBB30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5821E-ED79-9385-49A2-EBF44B8ED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Hip flexor stretches  </a:t>
            </a:r>
          </a:p>
        </p:txBody>
      </p:sp>
      <p:pic>
        <p:nvPicPr>
          <p:cNvPr id="3" name="Picture 2" descr="Hip Flexor Exercises to Strengthen and ...">
            <a:extLst>
              <a:ext uri="{FF2B5EF4-FFF2-40B4-BE49-F238E27FC236}">
                <a16:creationId xmlns:a16="http://schemas.microsoft.com/office/drawing/2014/main" id="{27585D36-4C6C-8464-ABAF-E3429FD02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16" y="2611383"/>
            <a:ext cx="4591706" cy="2537372"/>
          </a:xfrm>
          <a:prstGeom prst="rect">
            <a:avLst/>
          </a:prstGeom>
        </p:spPr>
      </p:pic>
      <p:pic>
        <p:nvPicPr>
          <p:cNvPr id="7" name="Picture 6" descr="Hip Flexor Stretch: Tips and ...">
            <a:extLst>
              <a:ext uri="{FF2B5EF4-FFF2-40B4-BE49-F238E27FC236}">
                <a16:creationId xmlns:a16="http://schemas.microsoft.com/office/drawing/2014/main" id="{D1E4167C-52D9-E81D-117B-8B2138742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604" y="1446049"/>
            <a:ext cx="3187481" cy="2336800"/>
          </a:xfrm>
          <a:prstGeom prst="rect">
            <a:avLst/>
          </a:prstGeom>
        </p:spPr>
      </p:pic>
      <p:pic>
        <p:nvPicPr>
          <p:cNvPr id="8" name="Picture 7" descr="11 Best Hip Flexor Stretches To Release ...">
            <a:extLst>
              <a:ext uri="{FF2B5EF4-FFF2-40B4-BE49-F238E27FC236}">
                <a16:creationId xmlns:a16="http://schemas.microsoft.com/office/drawing/2014/main" id="{3AE6293C-81ED-63C5-0AAD-E37B374BF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969" y="3880016"/>
            <a:ext cx="3749236" cy="234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05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7F0B9-D070-D742-4467-650F6935F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BD819-74E2-5FD5-9F91-991933D13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73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Glute Strengthening  </a:t>
            </a:r>
          </a:p>
        </p:txBody>
      </p:sp>
      <p:pic>
        <p:nvPicPr>
          <p:cNvPr id="4" name="Picture 3" descr="Lower Crossed Syndrome: Starting From ...">
            <a:extLst>
              <a:ext uri="{FF2B5EF4-FFF2-40B4-BE49-F238E27FC236}">
                <a16:creationId xmlns:a16="http://schemas.microsoft.com/office/drawing/2014/main" id="{5BD56631-5E45-FD8A-F1F5-ADB1F5BB1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93" y="1296222"/>
            <a:ext cx="3793030" cy="2522592"/>
          </a:xfrm>
          <a:prstGeom prst="rect">
            <a:avLst/>
          </a:prstGeom>
        </p:spPr>
      </p:pic>
      <p:pic>
        <p:nvPicPr>
          <p:cNvPr id="5" name="Picture 4" descr="Glute Activation Exercises: How and ...">
            <a:extLst>
              <a:ext uri="{FF2B5EF4-FFF2-40B4-BE49-F238E27FC236}">
                <a16:creationId xmlns:a16="http://schemas.microsoft.com/office/drawing/2014/main" id="{BDC0AA87-AA66-59BC-2A09-A0E23CE89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7202" y="998593"/>
            <a:ext cx="3938423" cy="2925160"/>
          </a:xfrm>
          <a:prstGeom prst="rect">
            <a:avLst/>
          </a:prstGeom>
        </p:spPr>
      </p:pic>
      <p:pic>
        <p:nvPicPr>
          <p:cNvPr id="3" name="Picture 2" descr="Image result for Single Leg prone Glute Raise">
            <a:extLst>
              <a:ext uri="{FF2B5EF4-FFF2-40B4-BE49-F238E27FC236}">
                <a16:creationId xmlns:a16="http://schemas.microsoft.com/office/drawing/2014/main" id="{E4F2DA89-6245-C770-F9C0-78EE927F0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37" y="3920577"/>
            <a:ext cx="3797738" cy="2616638"/>
          </a:xfrm>
          <a:prstGeom prst="rect">
            <a:avLst/>
          </a:prstGeom>
        </p:spPr>
      </p:pic>
      <p:pic>
        <p:nvPicPr>
          <p:cNvPr id="6" name="Picture 5" descr="Gluteus Medius for Hip and Back Pain ...">
            <a:extLst>
              <a:ext uri="{FF2B5EF4-FFF2-40B4-BE49-F238E27FC236}">
                <a16:creationId xmlns:a16="http://schemas.microsoft.com/office/drawing/2014/main" id="{41B834DD-D457-6DDB-595E-E4DEF6916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1732" y="4572385"/>
            <a:ext cx="3335501" cy="1847302"/>
          </a:xfrm>
          <a:prstGeom prst="rect">
            <a:avLst/>
          </a:prstGeom>
        </p:spPr>
      </p:pic>
      <p:pic>
        <p:nvPicPr>
          <p:cNvPr id="7" name="Picture 6" descr="Gluteus Medius - evidence based rehab ...">
            <a:extLst>
              <a:ext uri="{FF2B5EF4-FFF2-40B4-BE49-F238E27FC236}">
                <a16:creationId xmlns:a16="http://schemas.microsoft.com/office/drawing/2014/main" id="{2C62E25D-8286-39EC-C544-358BAD2F5E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003" y="4405532"/>
            <a:ext cx="3083581" cy="201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00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8329B-BE43-F8AB-5A0C-E6CE8A2E7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46089-18BB-CC2E-FF7B-E690D4EED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73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Transversus Abdominus Strengthening 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DDF1AF-0D4C-2E9D-19BE-CC6738A810E0}"/>
              </a:ext>
            </a:extLst>
          </p:cNvPr>
          <p:cNvSpPr txBox="1"/>
          <p:nvPr/>
        </p:nvSpPr>
        <p:spPr>
          <a:xfrm>
            <a:off x="245484" y="2856219"/>
            <a:ext cx="11304607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/>
              <a:t>Natural weight belt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/>
              <a:t>Belly button tucks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/>
              <a:t>Pelvic clock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7" name="Picture 6" descr="Image result for pelvic clock exercise">
            <a:extLst>
              <a:ext uri="{FF2B5EF4-FFF2-40B4-BE49-F238E27FC236}">
                <a16:creationId xmlns:a16="http://schemas.microsoft.com/office/drawing/2014/main" id="{F594B46E-F1EE-8F85-140A-56C83359A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744" y="1037063"/>
            <a:ext cx="4262601" cy="2186151"/>
          </a:xfrm>
          <a:prstGeom prst="rect">
            <a:avLst/>
          </a:prstGeom>
        </p:spPr>
      </p:pic>
      <p:pic>
        <p:nvPicPr>
          <p:cNvPr id="3" name="Picture 2" descr="Transverse abdominis muscle Origin, Insertion, Function, Exercise">
            <a:extLst>
              <a:ext uri="{FF2B5EF4-FFF2-40B4-BE49-F238E27FC236}">
                <a16:creationId xmlns:a16="http://schemas.microsoft.com/office/drawing/2014/main" id="{6993E0E7-9CB7-A80A-94F0-6DE7C34B6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202" y="3308502"/>
            <a:ext cx="3918104" cy="314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75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443DB-7552-B042-CA85-EDD2DE72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Core strengthening </a:t>
            </a:r>
          </a:p>
        </p:txBody>
      </p:sp>
      <p:pic>
        <p:nvPicPr>
          <p:cNvPr id="4" name="Picture 3" descr="Image result for planks">
            <a:extLst>
              <a:ext uri="{FF2B5EF4-FFF2-40B4-BE49-F238E27FC236}">
                <a16:creationId xmlns:a16="http://schemas.microsoft.com/office/drawing/2014/main" id="{3078E95C-9F93-6663-3B89-0450731B4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02" y="2195129"/>
            <a:ext cx="4817131" cy="2914430"/>
          </a:xfrm>
          <a:prstGeom prst="rect">
            <a:avLst/>
          </a:prstGeom>
        </p:spPr>
      </p:pic>
      <p:pic>
        <p:nvPicPr>
          <p:cNvPr id="6" name="Picture 5" descr="Image result for Bird Dog Pilates">
            <a:extLst>
              <a:ext uri="{FF2B5EF4-FFF2-40B4-BE49-F238E27FC236}">
                <a16:creationId xmlns:a16="http://schemas.microsoft.com/office/drawing/2014/main" id="{E5BF3BD8-29C3-4701-49E8-A9D63C866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606" y="2091559"/>
            <a:ext cx="4329823" cy="312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59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26DF8-9BA4-C999-40C7-FD7256BB2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Final Tips and Tricks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5EDBB-FB0E-13C9-AA1F-711307307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ACSM recommends 150 min of moderate aerobic physical activity a week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5-10 minutes increments </a:t>
            </a:r>
          </a:p>
          <a:p>
            <a:r>
              <a:rPr lang="en-US" dirty="0"/>
              <a:t>At least 2 days of resistance exercise of all major muscle groups </a:t>
            </a:r>
          </a:p>
          <a:p>
            <a:r>
              <a:rPr lang="en-US" dirty="0"/>
              <a:t>Take a break every hour to stretch or move for 5 minutes </a:t>
            </a:r>
          </a:p>
          <a:p>
            <a:r>
              <a:rPr lang="en-US" dirty="0"/>
              <a:t>Take the stairs </a:t>
            </a:r>
          </a:p>
          <a:p>
            <a:r>
              <a:rPr lang="en-US" dirty="0"/>
              <a:t>Walk for stress relief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4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840AF-665E-8044-9F12-BAD4B540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Questions?</a:t>
            </a:r>
          </a:p>
        </p:txBody>
      </p:sp>
      <p:pic>
        <p:nvPicPr>
          <p:cNvPr id="4" name="Picture 3" descr="Image result for exercise is medicine">
            <a:extLst>
              <a:ext uri="{FF2B5EF4-FFF2-40B4-BE49-F238E27FC236}">
                <a16:creationId xmlns:a16="http://schemas.microsoft.com/office/drawing/2014/main" id="{33AAA660-383F-AC8B-19CC-656E4ECDE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0156"/>
            <a:ext cx="3042306" cy="33348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D26803-6064-B2F2-D496-E88A4BB15310}"/>
              </a:ext>
            </a:extLst>
          </p:cNvPr>
          <p:cNvSpPr txBox="1"/>
          <p:nvPr/>
        </p:nvSpPr>
        <p:spPr>
          <a:xfrm>
            <a:off x="257556" y="1690688"/>
            <a:ext cx="116768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Helpful Videos and Websites: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https://www.youtube.com/watch?v=rOwm-XS2nvE</a:t>
            </a:r>
            <a:r>
              <a:rPr lang="en-US" dirty="0"/>
              <a:t> (overall Upper cross syndrome)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https://www.youtube.com/watch?v=r7ZSEd0E908&amp;t=35s</a:t>
            </a:r>
            <a:r>
              <a:rPr lang="en-US" dirty="0"/>
              <a:t> (lower trap Exercises)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If You Want a Bigger, Stronger Chest – Stop Doing THIS!</a:t>
            </a:r>
            <a:r>
              <a:rPr lang="en-US" dirty="0"/>
              <a:t> (First 6 minutes for chest stretching explained)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https://www.youtube.com/watch?v=yghNB3z0Ulw&amp;t=160s</a:t>
            </a:r>
            <a:r>
              <a:rPr lang="en-US" dirty="0"/>
              <a:t> (More helpful explanation)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7"/>
              </a:rPr>
              <a:t>https://www.youtube.com/watch?v=U5VtjFywhIA</a:t>
            </a:r>
            <a:r>
              <a:rPr lang="en-US" dirty="0"/>
              <a:t> (great stretches for Lower crossed syndrome)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8"/>
              </a:rPr>
              <a:t>https://www.youtube.com/watch?v=KqR1EoEmq9c</a:t>
            </a:r>
            <a:r>
              <a:rPr lang="en-US" dirty="0"/>
              <a:t> (chin tucks explained)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9"/>
              </a:rPr>
              <a:t>https://www.youtube.com/watch?v=x6DyLXdi_Jk</a:t>
            </a:r>
            <a:r>
              <a:rPr lang="en-US" dirty="0"/>
              <a:t> (serratus anterior </a:t>
            </a:r>
            <a:r>
              <a:rPr lang="en-US" dirty="0" err="1"/>
              <a:t>exericses</a:t>
            </a:r>
            <a:r>
              <a:rPr lang="en-US" dirty="0"/>
              <a:t>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10"/>
              </a:rPr>
              <a:t>https://www.youtube.com/watch?v=GwPe0JwYbrA</a:t>
            </a:r>
            <a:r>
              <a:rPr lang="en-US" dirty="0"/>
              <a:t> (Gluteus Medius Exercises)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11"/>
              </a:rPr>
              <a:t>https://www.youtube.com/watch?v=5J8RIIvEj6k</a:t>
            </a:r>
            <a:r>
              <a:rPr lang="en-US" dirty="0"/>
              <a:t> (Anterior pelvic tilt explained)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12"/>
              </a:rPr>
              <a:t>Pelvic Clock</a:t>
            </a:r>
            <a:r>
              <a:rPr lang="en-US" dirty="0"/>
              <a:t> (explanation)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11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513</Words>
  <Application>Microsoft Office PowerPoint</Application>
  <PresentationFormat>Widescreen</PresentationFormat>
  <Paragraphs>64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Courier New</vt:lpstr>
      <vt:lpstr>office theme</vt:lpstr>
      <vt:lpstr>Pathology Ergonomics: An Exercise Physiologist's Perspective </vt:lpstr>
      <vt:lpstr>PowerPoint Presentation</vt:lpstr>
      <vt:lpstr>Proper Ergonomics </vt:lpstr>
      <vt:lpstr>Proper Ergonomics </vt:lpstr>
      <vt:lpstr>Proper Ergonomics </vt:lpstr>
      <vt:lpstr>PowerPoint Presentation</vt:lpstr>
      <vt:lpstr>PowerPoint Presentation</vt:lpstr>
      <vt:lpstr>Upper Cross Syndrome </vt:lpstr>
      <vt:lpstr>How to fix it? </vt:lpstr>
      <vt:lpstr>Upper Trap/ Lev Scap </vt:lpstr>
      <vt:lpstr>SCM/ Pec</vt:lpstr>
      <vt:lpstr>Deep Flexors/ Lower Traps  </vt:lpstr>
      <vt:lpstr>Strengthen </vt:lpstr>
      <vt:lpstr>Lower Cross Syndrome</vt:lpstr>
      <vt:lpstr>Psoas MFR, Erector spinae stretches </vt:lpstr>
      <vt:lpstr>Hip flexor stretches  </vt:lpstr>
      <vt:lpstr>Glute Strengthening  </vt:lpstr>
      <vt:lpstr>Transversus Abdominus Strengthening  </vt:lpstr>
      <vt:lpstr>Core strengthening </vt:lpstr>
      <vt:lpstr>Final Tips and Tricks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Romanish, Matthew G</dc:creator>
  <cp:lastModifiedBy>Putz, Brandon J</cp:lastModifiedBy>
  <cp:revision>353</cp:revision>
  <dcterms:created xsi:type="dcterms:W3CDTF">2025-02-09T23:58:52Z</dcterms:created>
  <dcterms:modified xsi:type="dcterms:W3CDTF">2025-03-10T14:09:54Z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4b1be8-281e-475d-98b0-21c3457e5a46_Enabled">
    <vt:lpwstr>true</vt:lpwstr>
  </property>
  <property fmtid="{D5CDD505-2E9C-101B-9397-08002B2CF9AE}" pid="3" name="MSIP_Label_5e4b1be8-281e-475d-98b0-21c3457e5a46_SetDate">
    <vt:lpwstr>2025-02-09T23:58:58Z</vt:lpwstr>
  </property>
  <property fmtid="{D5CDD505-2E9C-101B-9397-08002B2CF9AE}" pid="4" name="MSIP_Label_5e4b1be8-281e-475d-98b0-21c3457e5a46_Method">
    <vt:lpwstr>Standard</vt:lpwstr>
  </property>
  <property fmtid="{D5CDD505-2E9C-101B-9397-08002B2CF9AE}" pid="5" name="MSIP_Label_5e4b1be8-281e-475d-98b0-21c3457e5a46_Name">
    <vt:lpwstr>Public</vt:lpwstr>
  </property>
  <property fmtid="{D5CDD505-2E9C-101B-9397-08002B2CF9AE}" pid="6" name="MSIP_Label_5e4b1be8-281e-475d-98b0-21c3457e5a46_SiteId">
    <vt:lpwstr>8b3dd73e-4e72-4679-b191-56da1588712b</vt:lpwstr>
  </property>
  <property fmtid="{D5CDD505-2E9C-101B-9397-08002B2CF9AE}" pid="7" name="MSIP_Label_5e4b1be8-281e-475d-98b0-21c3457e5a46_ActionId">
    <vt:lpwstr>89a64477-e1f7-4524-ad67-38edf64527f3</vt:lpwstr>
  </property>
  <property fmtid="{D5CDD505-2E9C-101B-9397-08002B2CF9AE}" pid="8" name="MSIP_Label_5e4b1be8-281e-475d-98b0-21c3457e5a46_ContentBits">
    <vt:lpwstr>0</vt:lpwstr>
  </property>
  <property fmtid="{D5CDD505-2E9C-101B-9397-08002B2CF9AE}" pid="9" name="MSIP_Label_5e4b1be8-281e-475d-98b0-21c3457e5a46_Tag">
    <vt:lpwstr>10, 3, 0, 2</vt:lpwstr>
  </property>
</Properties>
</file>